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6858000" type="screen4x3"/>
  <p:notesSz cx="9144000" cy="6858000"/>
  <p:embeddedFontLst>
    <p:embeddedFont>
      <p:font typeface="Arial" panose="020B0604020202020204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Lucida Sans" panose="020B0602030504020204" pitchFamily="34" charset="0"/>
      <p:regular r:id="rId33"/>
      <p:bold r:id="rId34"/>
      <p:italic r:id="rId35"/>
      <p:boldItalic r:id="rId36"/>
    </p:embeddedFont>
    <p:embeddedFont>
      <p:font typeface="Lucida Sans Unicode" panose="020B0602030504020204" pitchFamily="34" charset="0"/>
      <p:regular r:id="rId37"/>
    </p:embeddedFont>
    <p:embeddedFont>
      <p:font typeface="Times New Roman" panose="02020603050405020304" pitchFamily="18" charset="0"/>
      <p:regular r:id="rId38"/>
      <p: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48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3:23:2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13900 13087 10 0,'0'0'35'0,"0"0"-17"16,0 0-9-16,0 0 1 0,0 0-6 16,0 0-2-16,0 0 0 15,-902 134 0-15,825-94-2 16,2 1-35-16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3:24:55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17413 13955 23 0,'2'-2'61'16,"-2"-1"17"-16,0 3-3 16,0-2-13-16,0-2 7 15,0 1-8-15,0 1-14 16,0-3-42-16,0 3 23 15,0-1 15-15,0 0-8 16,0-1 0-16,0 4-11 0,0-6 18 16,0-1-19-1,0 4-5-15,0 1-15 0,0-2 12 16,0 4-1-16,0 0-5 16,0 0 0-16,0 0 4 15,0 0-4-15,0 0 1 16,0 0 3-16,0 0-1 15,0 0-4-15,0 0-8 16,0 0-10-16,0 4-11 16,9 14 21-16,5 8 5 15,-1 2 11-15,1-2-11 16,-1-2-2-16,-2 0-3 16,-2-3 3-16,-2-3-5 15,-4-4 4-15,0-7-2 16,-3-2 1-16,0-1 1 0,0-4 2 15,0 0-1-15,0 0 7 16,0 0 3-16,0 0 7 16,0 0 3-16,0 0 9 15,0-4-5-15,-6-10-3 16,-7-12-16-16,-3 1 0 16,3 0-3-16,1 2-1 15,1 0 3-15,5 6-6 16,-1 3 2-16,4 7 5 15,3 5 4-15,0-1-3 16,0 3 0-16,0 0-6 16,0 0-3-16,0 0-3 0,0 0 3 15,0 0 0-15,0 0-3 16,0 0 2-16,0 0 1 16,0 0-10-16,0 5-13 15,0 21 3-15,0 13 19 16,12 10 2-16,0-3 4 15,3-5-3-15,-2-6-2 16,-5-7 0-16,0-8 0 16,-4-10 1-16,-4-6 1 15,0-2 1-15,0-2 5 16,0 0-6-16,0 0 8 16,0 0 9-16,0-12 19 0,-12-17-24 15,-1-6-4-15,1-3-7 16,6 4-2-1,1 3 7-15,5 12-7 0,0 5 2 16,0 7-3-16,0 6 0 16,0 1-8-16,0 0-17 15,0 0-8-15,19 22 33 16,6 1 3-16,2 4 4 16,-4-1-7-16,-6-4 1 15,-3-9 2-15,-4-1-2 16,-6-5 1-16,-2-3-2 15,-2-1-10-15,0 0 2 16,0 3-15-16,0 0-86 0,0-1-30 16,-6-5-162-1</inkml:trace>
  <inkml:trace contextRef="#ctx0" brushRef="#br0" timeOffset="357.79">17735 13957 342 0,'0'0'137'15,"0"0"-57"-15,0 0-20 16,0 0-21-16,0 0-6 16,0 0-21-16,0-31-9 15,0 29 2-15,0 0 1 0,0-2 0 16,0 4 23-16,0 0 6 15,0 0-9-15,-16 4-26 16,-9 27 0-16,-11 18 0 16,-3 10 12-16,-1-5 6 15,5-4-6-15,10-10-7 16,5-6 7-16,13-15-3 16,2-12-5-16,5-2-1 15,0-5-1-15,0 0 14 16,0 0-5-16,0 0-11 15,0 0-47-15,0-12-60 16,9 1-177-16,-6 3-122 16</inkml:trace>
  <inkml:trace contextRef="#ctx0" brushRef="#br0" timeOffset="724.5">17554 14200 232 0,'0'0'140'0,"0"0"-44"16,0 0-18-16,0 0 7 15,0 0-36-15,0 0 27 16,15-63-36-16,-15 60-15 16,0 2 19-16,0 1 13 0,0 0-20 15,0 0-15-15,0 0-17 16,0 0-5-1,0 21-26-15,0 18 26 0,-2 17 9 16,-6 11 6-16,7-6 4 16,1-1-5-16,0-2 20 15,0-7-10-15,0-5 1 16,0-10-6-16,0-8-5 16,0-10 0-16,0-8 2 15,0-3-5-15,0-7-4 16,0 0-1-16,0 0 0 15,0 0-6-15,0 0-111 16,0 0-183-16</inkml:trace>
  <inkml:trace contextRef="#ctx0" brushRef="#br0" timeOffset="2143.59">23715 16549 17 0,'0'0'176'0,"0"0"-87"16,0 0-32-16,0 0 18 16,0 0-26-16,0 0-17 15,-7-36-1-15,7 31-19 16,0 5 5-16,0 0 24 15,0-5 1-15,0 5-4 16,-2 0-4-16,2-4-10 16,-3 4-7-16,3 0 0 0,0 0 10 15,0 0 8-15,-2 0-2 16,0-4 2-16,0 4-4 16,-2-6-11-16,0 6-10 15,4 0 8-15,-3 0 10 16,3 0-13-16,0 0-11 15,0 0-4-15,0 10-34 16,5 18 34-16,12 16 33 16,10 0-9-16,9 6 4 15,6-1-16-15,8-1 22 16,-2-2-6-16,-5-6-9 16,-10-5-4-16,-11-16-8 0,-10-3 0 15,-6-10 4 1,-4-1-3-16,1-5 2 0,-3 0-3 15,0 0 2-15,0 0-4 16,0 0 2-16,0 0-7 16,0 0-72-16,0 0-64 15,0-14-24-15,-11-9-164 16</inkml:trace>
  <inkml:trace contextRef="#ctx0" brushRef="#br0" timeOffset="2488.39">23978 16571 159 0,'0'0'173'0,"0"0"-31"15,0 0-9-15,0 0 6 0,0 0-32 16,0 0-31 0,0-90-4-16,0 90-13 0,0 0-10 15,0 0-21-15,0 0-12 16,0 0-9-16,0 0-7 15,0 0-3-15,-7 18-15 16,-20 23 18-16,-8 17 31 16,-10 14 1-16,-6 7-8 15,0-3 1-15,2-1-2 16,-2-7-1-16,3-14-7 16,9-6-2-16,5-15 0 15,12-8-7-15,9-15-4 0,8-1 2 16,5-9-1-16,0 0-3 15,0 0-31-15,0 0-60 16,0 0-148-16,0-9-317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3:28:09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9299 13730 143 0,'0'0'227'0,"0"0"-141"0,0 0-44 16,0 0 4-16,0 0-5 16,0 0-6-16,-8 0-11 15,8-2-16-15,0 2 6 16,0 0-7-16,0 0 4 15,0 0 7-15,0 0 4 16,0 0 2-16,0 0-2 16,0 0-5-16,0 0-2 15,0 0-4-15,0 0-4 16,0 0-2-16,0 0 0 16,0 0-2-16,0 0-1 0,0 0-1 15,0 0-2 1,0 0 0-16,0 0 1 0,0 0 1 15,0 0 8-15,0 0-7 16,0 0 3-16,0 0 4 16,0 0-1-16,0 0-4 15,0 0 0-15,0 0 1 16,0 0 3-16,0 0 1 16,0-7 4-16,0-5 4 15,0-8-5-15,0-6-10 16,2 1 2-16,2-4-4 15,-2 5 0-15,-2 8-29 16,0 8-94-16,0 6-163 16</inkml:trace>
  <inkml:trace contextRef="#ctx0" brushRef="#br0" timeOffset="1926.36">14965 8089 6 0,'0'0'11'0,"0"0"1"0,0 0 10 16,0 0-1-16,0 0 0 15,0 0-8-15,0 0-13 16,-2 0-2-16,-4 0-85 16</inkml:trace>
  <inkml:trace contextRef="#ctx0" brushRef="#br0" timeOffset="2182.9">14788 9145 0 0,'0'0'19'0,"0"0"23"16,0 0-9-16,0 0-14 15,0 0-15-15,0 0-1 16,19 153 0-16,-12-125-3 16,-4 4-57-16</inkml:trace>
  <inkml:trace contextRef="#ctx0" brushRef="#br0" timeOffset="2406.77">14660 10752 31 0,'0'0'31'15,"0"0"1"-15,0 0-3 16,0 0-24-16,0 0-4 16,0 0-1-16,0 251-13 15,0-203-40-15,0 0-10 16</inkml:trace>
  <inkml:trace contextRef="#ctx0" brushRef="#br0" timeOffset="2602.66">14676 11889 14 0,'0'0'54'16,"0"0"-11"-16,0 0-13 15,0 0-4-15,0 0-14 16,0 0-12-16,46 179-35 15,-46-139-109-15</inkml:trace>
  <inkml:trace contextRef="#ctx0" brushRef="#br0" timeOffset="2789.55">14751 12971 98 0,'0'0'43'0,"0"0"-29"16,0 0-3-16,0 0-11 15,0 0-12-15,0 0-42 16,23 251-46-16</inkml:trace>
  <inkml:trace contextRef="#ctx0" brushRef="#br0" timeOffset="2985.44">14872 13712 26 0,'0'0'79'16,"0"0"-27"-16,0 0-18 15,0 0-18-15,0 0-6 16,0 0-10-16,0 118-18 15,2-102-55-15,3 2-53 16</inkml:trace>
  <inkml:trace contextRef="#ctx0" brushRef="#br0" timeOffset="4295.39">14921 13924 228 0,'0'0'148'16,"0"0"-6"-16,0 0-8 15,0 0-31-15,0 0-24 16,0 0-25-16,16 0-2 16,-16 0-1-16,0 0-1 15,0 0-9-15,0 0-10 16,0-2-4-16,0 2-1 16,0 0-3-16,0 0-6 15,0 0 1-15,0 0-6 0,0 0-3 16,0 0 0-16,0 0-7 15,0 0 3-15,0 0-3 16,0 0 3-16,0 0-3 16,0 0-2-16,0 0 6 15,0 0-6-15,0 0 8 16,0 0-1-16,0 0-2 16,0 0 1-16,0 0 0 15,0 0-1-15,0 0-2 16,0 0 0-16,0 0 0 15,0 0 0-15,0 0-3 16,0 0 2-16,0 0 1 0,0 0-2 16,0 0 0-16,0 0 1 15,0 0-2-15,0 0 1 16,0 0-1-16,0 0 0 16,0 0 1-16,0 0-1 15,0 0 0-15,0 0 2 16,0 0 0-16,0 0-1 15,0 0-1-15,0 0 2 16,0 0 2-16,0 0-4 16,0 0 1-16,0 0 1 15,0 0-2-15,0 0 2 16,0 0-2-16,0 0-1 0,0 0 1 16,0 0 2-16,0 0-2 15,0 0 0 1,0 0 0-16,0 0 1 0,0 0-1 15,0 0 0-15,0 0 0 16,0 0 0-16,0 0 1 16,0 0-1-16,0 0 0 15,0 0 0-15,0 0 0 16,0 0 0-16,0 0 0 16,0 0 1-16,0 0 1 15,0 0-2-15,0 0 0 16,0 0 0-16,0 0 0 15,0 0 0-15,0 0 0 16,0 0-1-16,0 0 1 16,0 0 0-16,0 0 1 0,0 0-1 15,0 0 1-15,0 0-1 16,0 0 0-16,0 0 0 16,0 0 0-16,0 0 0 15,0 0 0-15,0 0 0 16,0 0 0-16,0 0 0 15,0 0 0-15,0 0 0 16,0 0 0-16,0 0 0 16,0 0 1-16,0 0-2 15,0 0 1-15,0 0 0 16,0 0 0-16,0 0 1 16,0 0-2-16,0 0 1 15,0 0 0-15,0 0 1 0,0 0 0 16,0 0-2-16,0 0 1 15,0 0 0-15,0 0 0 16,0 0 0-16,0 0 0 16,0 0 0-16,0 0 1 15,0 0 0-15,0 0-1 16,0 0 0-16,0 0-1 16,0 0 2-16,0 0-2 15,0 0 1-15,0 0 0 16,0 0 0-16,0 0 0 15,0 0 0-15,0 0 0 16,0 0 1-16,0 0-1 0,0 0 0 16,0 0 0-1,0 0 0-15,0 0 1 0,0 0-1 16,0 0 0-16,0 0-1 16,0 0 1-16,0 0 0 15,0 0 1-15,0 0-1 16,0 0 0-16,0 0 0 15,0 0 0-15,0 0-1 16,0 0 0-16,0 0 0 16,0-4-8-16,0 0-18 15,0-6-24-15,0-6-56 16,0-8-186-16,0-10-388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3:53:42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5449 12131 37 0,'0'-56'1'16,"11"8"9"-16,7 2-7 0,9 2-3 15,7-2 0-15,5-8-3 16,7-8 3-16,2-8 7 16,3-11-5-16,1 3-2 15,-4 6-3-15,-4 14-51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3:58:49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 16736 149 0,'0'0'33'16,"0"0"-28"-16,0 0-10 16,0 0-38-16,0 0-16 15,0 0 59-15,0 0 0 16,106 17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9-21T04:02:55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11167 16120 839 0,'0'0'206'16,"0"0"-81"-16,0 0-113 16,0 0-12-16,0 0-2 15,0 0-1-15,0-4-3 16,0 12-145-16,-4 13-128 15,-7-10-221-15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62709" y="619759"/>
            <a:ext cx="6418580" cy="2037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C4FFE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94610" y="3996690"/>
            <a:ext cx="3954779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4540" cy="265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619240" y="4240529"/>
            <a:ext cx="1998979" cy="1287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603750" y="5312409"/>
            <a:ext cx="4521200" cy="1537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362450" y="3540759"/>
            <a:ext cx="4773930" cy="3309620"/>
          </a:xfrm>
          <a:custGeom>
            <a:avLst/>
            <a:gdLst/>
            <a:ahLst/>
            <a:cxnLst/>
            <a:rect l="l" t="t" r="r" b="b"/>
            <a:pathLst>
              <a:path w="4773930" h="3309620">
                <a:moveTo>
                  <a:pt x="4773930" y="0"/>
                </a:moveTo>
                <a:lnTo>
                  <a:pt x="4617720" y="34289"/>
                </a:lnTo>
                <a:lnTo>
                  <a:pt x="4437380" y="69850"/>
                </a:lnTo>
                <a:lnTo>
                  <a:pt x="4248150" y="104139"/>
                </a:lnTo>
                <a:lnTo>
                  <a:pt x="4050029" y="129539"/>
                </a:lnTo>
                <a:lnTo>
                  <a:pt x="3627120" y="190500"/>
                </a:lnTo>
                <a:lnTo>
                  <a:pt x="3421379" y="214629"/>
                </a:lnTo>
                <a:lnTo>
                  <a:pt x="3223259" y="250189"/>
                </a:lnTo>
                <a:lnTo>
                  <a:pt x="3023870" y="275589"/>
                </a:lnTo>
                <a:lnTo>
                  <a:pt x="2843529" y="320039"/>
                </a:lnTo>
                <a:lnTo>
                  <a:pt x="2679700" y="363219"/>
                </a:lnTo>
                <a:lnTo>
                  <a:pt x="2541270" y="414019"/>
                </a:lnTo>
                <a:lnTo>
                  <a:pt x="2420620" y="476250"/>
                </a:lnTo>
                <a:lnTo>
                  <a:pt x="2335529" y="535939"/>
                </a:lnTo>
                <a:lnTo>
                  <a:pt x="2310129" y="568959"/>
                </a:lnTo>
                <a:lnTo>
                  <a:pt x="2282190" y="613409"/>
                </a:lnTo>
                <a:lnTo>
                  <a:pt x="2265679" y="656589"/>
                </a:lnTo>
                <a:lnTo>
                  <a:pt x="2265679" y="699769"/>
                </a:lnTo>
                <a:lnTo>
                  <a:pt x="2274570" y="751839"/>
                </a:lnTo>
                <a:lnTo>
                  <a:pt x="2292350" y="795019"/>
                </a:lnTo>
                <a:lnTo>
                  <a:pt x="2317750" y="836929"/>
                </a:lnTo>
                <a:lnTo>
                  <a:pt x="2352040" y="872489"/>
                </a:lnTo>
                <a:lnTo>
                  <a:pt x="2446020" y="941069"/>
                </a:lnTo>
                <a:lnTo>
                  <a:pt x="2576829" y="1010919"/>
                </a:lnTo>
                <a:lnTo>
                  <a:pt x="2722879" y="1062989"/>
                </a:lnTo>
                <a:lnTo>
                  <a:pt x="3059429" y="1165859"/>
                </a:lnTo>
                <a:lnTo>
                  <a:pt x="3421379" y="1252220"/>
                </a:lnTo>
                <a:lnTo>
                  <a:pt x="3601720" y="1304289"/>
                </a:lnTo>
                <a:lnTo>
                  <a:pt x="3765550" y="1347470"/>
                </a:lnTo>
                <a:lnTo>
                  <a:pt x="3911600" y="1399539"/>
                </a:lnTo>
                <a:lnTo>
                  <a:pt x="4050029" y="1460500"/>
                </a:lnTo>
                <a:lnTo>
                  <a:pt x="4152900" y="1520189"/>
                </a:lnTo>
                <a:lnTo>
                  <a:pt x="4188459" y="1554479"/>
                </a:lnTo>
                <a:lnTo>
                  <a:pt x="4221480" y="1597659"/>
                </a:lnTo>
                <a:lnTo>
                  <a:pt x="4248150" y="1633220"/>
                </a:lnTo>
                <a:lnTo>
                  <a:pt x="4255770" y="1676400"/>
                </a:lnTo>
                <a:lnTo>
                  <a:pt x="4255770" y="1718309"/>
                </a:lnTo>
                <a:lnTo>
                  <a:pt x="4230370" y="1788159"/>
                </a:lnTo>
                <a:lnTo>
                  <a:pt x="4196080" y="1823720"/>
                </a:lnTo>
                <a:lnTo>
                  <a:pt x="4152900" y="1856739"/>
                </a:lnTo>
                <a:lnTo>
                  <a:pt x="4100829" y="1883409"/>
                </a:lnTo>
                <a:lnTo>
                  <a:pt x="4039870" y="1917700"/>
                </a:lnTo>
                <a:lnTo>
                  <a:pt x="3971290" y="1944370"/>
                </a:lnTo>
                <a:lnTo>
                  <a:pt x="3886200" y="1969770"/>
                </a:lnTo>
                <a:lnTo>
                  <a:pt x="3790950" y="1995170"/>
                </a:lnTo>
                <a:lnTo>
                  <a:pt x="3695700" y="2021839"/>
                </a:lnTo>
                <a:lnTo>
                  <a:pt x="3583940" y="2047239"/>
                </a:lnTo>
                <a:lnTo>
                  <a:pt x="2430779" y="2340610"/>
                </a:lnTo>
                <a:lnTo>
                  <a:pt x="2076450" y="2444750"/>
                </a:lnTo>
                <a:lnTo>
                  <a:pt x="1696720" y="2566670"/>
                </a:lnTo>
                <a:lnTo>
                  <a:pt x="1301750" y="2712720"/>
                </a:lnTo>
                <a:lnTo>
                  <a:pt x="880110" y="2885440"/>
                </a:lnTo>
                <a:lnTo>
                  <a:pt x="447039" y="3083560"/>
                </a:lnTo>
                <a:lnTo>
                  <a:pt x="0" y="3309619"/>
                </a:lnTo>
                <a:lnTo>
                  <a:pt x="241300" y="3309619"/>
                </a:lnTo>
                <a:lnTo>
                  <a:pt x="387350" y="3291840"/>
                </a:lnTo>
                <a:lnTo>
                  <a:pt x="612139" y="3162300"/>
                </a:lnTo>
                <a:lnTo>
                  <a:pt x="852170" y="3031490"/>
                </a:lnTo>
                <a:lnTo>
                  <a:pt x="1111250" y="2910840"/>
                </a:lnTo>
                <a:lnTo>
                  <a:pt x="1395729" y="2797810"/>
                </a:lnTo>
                <a:lnTo>
                  <a:pt x="1689100" y="2687320"/>
                </a:lnTo>
                <a:lnTo>
                  <a:pt x="1998979" y="2574290"/>
                </a:lnTo>
                <a:lnTo>
                  <a:pt x="2774950" y="2332990"/>
                </a:lnTo>
                <a:lnTo>
                  <a:pt x="2928620" y="2288540"/>
                </a:lnTo>
                <a:lnTo>
                  <a:pt x="3247390" y="2211070"/>
                </a:lnTo>
                <a:lnTo>
                  <a:pt x="3901440" y="2039620"/>
                </a:lnTo>
                <a:lnTo>
                  <a:pt x="4050029" y="2004059"/>
                </a:lnTo>
                <a:lnTo>
                  <a:pt x="4196080" y="1960879"/>
                </a:lnTo>
                <a:lnTo>
                  <a:pt x="4334509" y="1926589"/>
                </a:lnTo>
                <a:lnTo>
                  <a:pt x="4455159" y="1891029"/>
                </a:lnTo>
                <a:lnTo>
                  <a:pt x="4565650" y="1856739"/>
                </a:lnTo>
                <a:lnTo>
                  <a:pt x="4653280" y="1823720"/>
                </a:lnTo>
                <a:lnTo>
                  <a:pt x="4721859" y="1797050"/>
                </a:lnTo>
                <a:lnTo>
                  <a:pt x="4773930" y="1771650"/>
                </a:lnTo>
                <a:lnTo>
                  <a:pt x="4773930" y="1381759"/>
                </a:lnTo>
                <a:lnTo>
                  <a:pt x="4668520" y="1363979"/>
                </a:lnTo>
                <a:lnTo>
                  <a:pt x="4540250" y="1339850"/>
                </a:lnTo>
                <a:lnTo>
                  <a:pt x="4075429" y="1244600"/>
                </a:lnTo>
                <a:lnTo>
                  <a:pt x="3557270" y="1113789"/>
                </a:lnTo>
                <a:lnTo>
                  <a:pt x="3394709" y="1062989"/>
                </a:lnTo>
                <a:lnTo>
                  <a:pt x="3247390" y="1010919"/>
                </a:lnTo>
                <a:lnTo>
                  <a:pt x="3110229" y="957579"/>
                </a:lnTo>
                <a:lnTo>
                  <a:pt x="2989579" y="897889"/>
                </a:lnTo>
                <a:lnTo>
                  <a:pt x="2895600" y="847089"/>
                </a:lnTo>
                <a:lnTo>
                  <a:pt x="2825750" y="784859"/>
                </a:lnTo>
                <a:lnTo>
                  <a:pt x="2807970" y="751839"/>
                </a:lnTo>
                <a:lnTo>
                  <a:pt x="2790190" y="725169"/>
                </a:lnTo>
                <a:lnTo>
                  <a:pt x="2782570" y="690879"/>
                </a:lnTo>
                <a:lnTo>
                  <a:pt x="2790190" y="664209"/>
                </a:lnTo>
                <a:lnTo>
                  <a:pt x="2825750" y="604519"/>
                </a:lnTo>
                <a:lnTo>
                  <a:pt x="2877820" y="543559"/>
                </a:lnTo>
                <a:lnTo>
                  <a:pt x="2956559" y="500379"/>
                </a:lnTo>
                <a:lnTo>
                  <a:pt x="3049270" y="458469"/>
                </a:lnTo>
                <a:lnTo>
                  <a:pt x="3153409" y="422909"/>
                </a:lnTo>
                <a:lnTo>
                  <a:pt x="3274059" y="388619"/>
                </a:lnTo>
                <a:lnTo>
                  <a:pt x="3549650" y="337819"/>
                </a:lnTo>
                <a:lnTo>
                  <a:pt x="3859529" y="284479"/>
                </a:lnTo>
                <a:lnTo>
                  <a:pt x="4170679" y="250189"/>
                </a:lnTo>
                <a:lnTo>
                  <a:pt x="4635500" y="172719"/>
                </a:lnTo>
                <a:lnTo>
                  <a:pt x="4773930" y="137159"/>
                </a:lnTo>
                <a:lnTo>
                  <a:pt x="4773930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45020" y="3677920"/>
            <a:ext cx="1981200" cy="855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273039" y="2129789"/>
            <a:ext cx="2898139" cy="2439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4E4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4E4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E4E4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743200" y="4197350"/>
            <a:ext cx="4574540" cy="2653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619240" y="4240529"/>
            <a:ext cx="1998979" cy="1287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603750" y="5312409"/>
            <a:ext cx="4521200" cy="1537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362450" y="3540759"/>
            <a:ext cx="4773930" cy="3309620"/>
          </a:xfrm>
          <a:custGeom>
            <a:avLst/>
            <a:gdLst/>
            <a:ahLst/>
            <a:cxnLst/>
            <a:rect l="l" t="t" r="r" b="b"/>
            <a:pathLst>
              <a:path w="4773930" h="3309620">
                <a:moveTo>
                  <a:pt x="4773930" y="0"/>
                </a:moveTo>
                <a:lnTo>
                  <a:pt x="4617720" y="34289"/>
                </a:lnTo>
                <a:lnTo>
                  <a:pt x="4437380" y="69850"/>
                </a:lnTo>
                <a:lnTo>
                  <a:pt x="4248150" y="104139"/>
                </a:lnTo>
                <a:lnTo>
                  <a:pt x="4050029" y="129539"/>
                </a:lnTo>
                <a:lnTo>
                  <a:pt x="3627120" y="190500"/>
                </a:lnTo>
                <a:lnTo>
                  <a:pt x="3421379" y="214629"/>
                </a:lnTo>
                <a:lnTo>
                  <a:pt x="3223259" y="250189"/>
                </a:lnTo>
                <a:lnTo>
                  <a:pt x="3023870" y="275589"/>
                </a:lnTo>
                <a:lnTo>
                  <a:pt x="2843529" y="320039"/>
                </a:lnTo>
                <a:lnTo>
                  <a:pt x="2679700" y="363219"/>
                </a:lnTo>
                <a:lnTo>
                  <a:pt x="2541270" y="414019"/>
                </a:lnTo>
                <a:lnTo>
                  <a:pt x="2420620" y="476250"/>
                </a:lnTo>
                <a:lnTo>
                  <a:pt x="2335529" y="535939"/>
                </a:lnTo>
                <a:lnTo>
                  <a:pt x="2310129" y="568959"/>
                </a:lnTo>
                <a:lnTo>
                  <a:pt x="2282190" y="613409"/>
                </a:lnTo>
                <a:lnTo>
                  <a:pt x="2265679" y="656589"/>
                </a:lnTo>
                <a:lnTo>
                  <a:pt x="2265679" y="699769"/>
                </a:lnTo>
                <a:lnTo>
                  <a:pt x="2274570" y="751839"/>
                </a:lnTo>
                <a:lnTo>
                  <a:pt x="2292350" y="795019"/>
                </a:lnTo>
                <a:lnTo>
                  <a:pt x="2317750" y="836929"/>
                </a:lnTo>
                <a:lnTo>
                  <a:pt x="2352040" y="872489"/>
                </a:lnTo>
                <a:lnTo>
                  <a:pt x="2446020" y="941069"/>
                </a:lnTo>
                <a:lnTo>
                  <a:pt x="2576829" y="1010919"/>
                </a:lnTo>
                <a:lnTo>
                  <a:pt x="2722879" y="1062989"/>
                </a:lnTo>
                <a:lnTo>
                  <a:pt x="3059429" y="1165859"/>
                </a:lnTo>
                <a:lnTo>
                  <a:pt x="3421379" y="1252220"/>
                </a:lnTo>
                <a:lnTo>
                  <a:pt x="3601720" y="1304289"/>
                </a:lnTo>
                <a:lnTo>
                  <a:pt x="3765550" y="1347470"/>
                </a:lnTo>
                <a:lnTo>
                  <a:pt x="3911600" y="1399539"/>
                </a:lnTo>
                <a:lnTo>
                  <a:pt x="4050029" y="1460500"/>
                </a:lnTo>
                <a:lnTo>
                  <a:pt x="4152900" y="1520189"/>
                </a:lnTo>
                <a:lnTo>
                  <a:pt x="4188459" y="1554479"/>
                </a:lnTo>
                <a:lnTo>
                  <a:pt x="4221480" y="1597659"/>
                </a:lnTo>
                <a:lnTo>
                  <a:pt x="4248150" y="1633220"/>
                </a:lnTo>
                <a:lnTo>
                  <a:pt x="4255770" y="1676400"/>
                </a:lnTo>
                <a:lnTo>
                  <a:pt x="4255770" y="1718309"/>
                </a:lnTo>
                <a:lnTo>
                  <a:pt x="4230370" y="1788159"/>
                </a:lnTo>
                <a:lnTo>
                  <a:pt x="4196080" y="1823720"/>
                </a:lnTo>
                <a:lnTo>
                  <a:pt x="4152900" y="1856739"/>
                </a:lnTo>
                <a:lnTo>
                  <a:pt x="4100829" y="1883409"/>
                </a:lnTo>
                <a:lnTo>
                  <a:pt x="4039870" y="1917700"/>
                </a:lnTo>
                <a:lnTo>
                  <a:pt x="3971290" y="1944370"/>
                </a:lnTo>
                <a:lnTo>
                  <a:pt x="3886200" y="1969770"/>
                </a:lnTo>
                <a:lnTo>
                  <a:pt x="3790950" y="1995170"/>
                </a:lnTo>
                <a:lnTo>
                  <a:pt x="3695700" y="2021839"/>
                </a:lnTo>
                <a:lnTo>
                  <a:pt x="3583940" y="2047239"/>
                </a:lnTo>
                <a:lnTo>
                  <a:pt x="2430779" y="2340610"/>
                </a:lnTo>
                <a:lnTo>
                  <a:pt x="2076450" y="2444750"/>
                </a:lnTo>
                <a:lnTo>
                  <a:pt x="1696720" y="2566670"/>
                </a:lnTo>
                <a:lnTo>
                  <a:pt x="1301750" y="2712720"/>
                </a:lnTo>
                <a:lnTo>
                  <a:pt x="880110" y="2885440"/>
                </a:lnTo>
                <a:lnTo>
                  <a:pt x="447039" y="3083560"/>
                </a:lnTo>
                <a:lnTo>
                  <a:pt x="0" y="3309619"/>
                </a:lnTo>
                <a:lnTo>
                  <a:pt x="241300" y="3309619"/>
                </a:lnTo>
                <a:lnTo>
                  <a:pt x="387350" y="3291840"/>
                </a:lnTo>
                <a:lnTo>
                  <a:pt x="612139" y="3162300"/>
                </a:lnTo>
                <a:lnTo>
                  <a:pt x="852170" y="3031490"/>
                </a:lnTo>
                <a:lnTo>
                  <a:pt x="1111250" y="2910840"/>
                </a:lnTo>
                <a:lnTo>
                  <a:pt x="1395729" y="2797810"/>
                </a:lnTo>
                <a:lnTo>
                  <a:pt x="1689100" y="2687320"/>
                </a:lnTo>
                <a:lnTo>
                  <a:pt x="1998979" y="2574290"/>
                </a:lnTo>
                <a:lnTo>
                  <a:pt x="2774950" y="2332990"/>
                </a:lnTo>
                <a:lnTo>
                  <a:pt x="2928620" y="2288540"/>
                </a:lnTo>
                <a:lnTo>
                  <a:pt x="3247390" y="2211070"/>
                </a:lnTo>
                <a:lnTo>
                  <a:pt x="3901440" y="2039620"/>
                </a:lnTo>
                <a:lnTo>
                  <a:pt x="4050029" y="2004059"/>
                </a:lnTo>
                <a:lnTo>
                  <a:pt x="4196080" y="1960879"/>
                </a:lnTo>
                <a:lnTo>
                  <a:pt x="4334509" y="1926589"/>
                </a:lnTo>
                <a:lnTo>
                  <a:pt x="4455159" y="1891029"/>
                </a:lnTo>
                <a:lnTo>
                  <a:pt x="4565650" y="1856739"/>
                </a:lnTo>
                <a:lnTo>
                  <a:pt x="4653280" y="1823720"/>
                </a:lnTo>
                <a:lnTo>
                  <a:pt x="4721859" y="1797050"/>
                </a:lnTo>
                <a:lnTo>
                  <a:pt x="4773930" y="1771650"/>
                </a:lnTo>
                <a:lnTo>
                  <a:pt x="4773930" y="1381759"/>
                </a:lnTo>
                <a:lnTo>
                  <a:pt x="4668520" y="1363979"/>
                </a:lnTo>
                <a:lnTo>
                  <a:pt x="4540250" y="1339850"/>
                </a:lnTo>
                <a:lnTo>
                  <a:pt x="4075429" y="1244600"/>
                </a:lnTo>
                <a:lnTo>
                  <a:pt x="3557270" y="1113789"/>
                </a:lnTo>
                <a:lnTo>
                  <a:pt x="3394709" y="1062989"/>
                </a:lnTo>
                <a:lnTo>
                  <a:pt x="3247390" y="1010919"/>
                </a:lnTo>
                <a:lnTo>
                  <a:pt x="3110229" y="957579"/>
                </a:lnTo>
                <a:lnTo>
                  <a:pt x="2989579" y="897889"/>
                </a:lnTo>
                <a:lnTo>
                  <a:pt x="2895600" y="847089"/>
                </a:lnTo>
                <a:lnTo>
                  <a:pt x="2825750" y="784859"/>
                </a:lnTo>
                <a:lnTo>
                  <a:pt x="2807970" y="751839"/>
                </a:lnTo>
                <a:lnTo>
                  <a:pt x="2790190" y="725169"/>
                </a:lnTo>
                <a:lnTo>
                  <a:pt x="2782570" y="690879"/>
                </a:lnTo>
                <a:lnTo>
                  <a:pt x="2790190" y="664209"/>
                </a:lnTo>
                <a:lnTo>
                  <a:pt x="2825750" y="604519"/>
                </a:lnTo>
                <a:lnTo>
                  <a:pt x="2877820" y="543559"/>
                </a:lnTo>
                <a:lnTo>
                  <a:pt x="2956559" y="500379"/>
                </a:lnTo>
                <a:lnTo>
                  <a:pt x="3049270" y="458469"/>
                </a:lnTo>
                <a:lnTo>
                  <a:pt x="3153409" y="422909"/>
                </a:lnTo>
                <a:lnTo>
                  <a:pt x="3274059" y="388619"/>
                </a:lnTo>
                <a:lnTo>
                  <a:pt x="3549650" y="337819"/>
                </a:lnTo>
                <a:lnTo>
                  <a:pt x="3859529" y="284479"/>
                </a:lnTo>
                <a:lnTo>
                  <a:pt x="4170679" y="250189"/>
                </a:lnTo>
                <a:lnTo>
                  <a:pt x="4635500" y="172719"/>
                </a:lnTo>
                <a:lnTo>
                  <a:pt x="4773930" y="137159"/>
                </a:lnTo>
                <a:lnTo>
                  <a:pt x="4773930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145020" y="3677920"/>
            <a:ext cx="1981200" cy="855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273039" y="2129789"/>
            <a:ext cx="2898139" cy="24396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5979" y="20320"/>
            <a:ext cx="23520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E4E4F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17089" y="3105150"/>
            <a:ext cx="5733415" cy="1770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8105" marR="5080" indent="-47879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Correlation</a:t>
            </a:r>
            <a:r>
              <a:rPr spc="-40" dirty="0"/>
              <a:t> </a:t>
            </a:r>
            <a:r>
              <a:rPr spc="540" dirty="0"/>
              <a:t>&amp;  </a:t>
            </a:r>
            <a:r>
              <a:rPr spc="90" dirty="0"/>
              <a:t>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6770" y="558800"/>
            <a:ext cx="4947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B9FDE0"/>
                </a:solidFill>
                <a:latin typeface="Arial"/>
                <a:cs typeface="Arial"/>
              </a:rPr>
              <a:t>Correlation</a:t>
            </a:r>
            <a:r>
              <a:rPr sz="3600" b="1" spc="-50" dirty="0">
                <a:solidFill>
                  <a:srgbClr val="B9FDE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B9FDE0"/>
                </a:solidFill>
                <a:latin typeface="Arial"/>
                <a:cs typeface="Arial"/>
              </a:rPr>
              <a:t>Coefficient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1635759"/>
            <a:ext cx="7772400" cy="99514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9539" marR="5080" indent="-116839">
              <a:lnSpc>
                <a:spcPct val="100499"/>
              </a:lnSpc>
              <a:spcBef>
                <a:spcPts val="8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Statistic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showing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degree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lang="en-IN" sz="3200" spc="-5" dirty="0">
                <a:solidFill>
                  <a:srgbClr val="FFFFFF"/>
                </a:solidFill>
                <a:latin typeface="Arial"/>
                <a:cs typeface="Arial"/>
              </a:rPr>
              <a:t>linear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r>
              <a:rPr lang="en-IN" sz="3200" spc="-5" dirty="0">
                <a:solidFill>
                  <a:srgbClr val="FFFFFF"/>
                </a:solidFill>
                <a:latin typeface="Arial"/>
                <a:cs typeface="Arial"/>
              </a:rPr>
              <a:t>ship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lang="en-IN" sz="3200" spc="-5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7410" y="589279"/>
            <a:ext cx="7030720" cy="411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CFFCC"/>
                </a:solidFill>
                <a:latin typeface="Arial"/>
                <a:cs typeface="Arial"/>
              </a:rPr>
              <a:t>Simple Correlation </a:t>
            </a:r>
            <a:r>
              <a:rPr sz="3200" b="1" dirty="0">
                <a:solidFill>
                  <a:srgbClr val="CCFFCC"/>
                </a:solidFill>
                <a:latin typeface="Arial"/>
                <a:cs typeface="Arial"/>
              </a:rPr>
              <a:t>coefficient</a:t>
            </a:r>
            <a:r>
              <a:rPr sz="3200" b="1" spc="40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CCFFCC"/>
                </a:solidFill>
                <a:latin typeface="Arial"/>
                <a:cs typeface="Arial"/>
              </a:rPr>
              <a:t>(r)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Arial"/>
              <a:cs typeface="Arial"/>
            </a:endParaRPr>
          </a:p>
          <a:p>
            <a:pPr marL="393700" marR="43180" indent="-342900">
              <a:lnSpc>
                <a:spcPct val="100499"/>
              </a:lnSpc>
              <a:buClr>
                <a:srgbClr val="FFFF99"/>
              </a:buClr>
              <a:buSzPct val="70312"/>
              <a:buFont typeface="Lucida Sans Unicode"/>
              <a:buChar char="➢"/>
              <a:tabLst>
                <a:tab pos="393700" algn="l"/>
              </a:tabLst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It is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also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called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Pearson's 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correlation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 product moment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correlation 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coefficient.</a:t>
            </a:r>
            <a:endParaRPr sz="3200">
              <a:latin typeface="Arial"/>
              <a:cs typeface="Arial"/>
            </a:endParaRPr>
          </a:p>
          <a:p>
            <a:pPr marL="393700" marR="175260" indent="-342900">
              <a:lnSpc>
                <a:spcPct val="100499"/>
              </a:lnSpc>
              <a:spcBef>
                <a:spcPts val="800"/>
              </a:spcBef>
              <a:buClr>
                <a:srgbClr val="FFFF99"/>
              </a:buClr>
              <a:buSzPct val="70312"/>
              <a:buFont typeface="Lucida Sans Unicode"/>
              <a:buChar char="➢"/>
              <a:tabLst>
                <a:tab pos="393700" algn="l"/>
              </a:tabLst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measures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5" dirty="0">
                <a:solidFill>
                  <a:srgbClr val="FFFF99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99"/>
                </a:solidFill>
                <a:latin typeface="Arial"/>
                <a:cs typeface="Arial"/>
              </a:rPr>
              <a:t>nature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sz="3200" dirty="0">
                <a:solidFill>
                  <a:srgbClr val="FFFF99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FFFF99"/>
                </a:solidFill>
                <a:latin typeface="Arial"/>
                <a:cs typeface="Arial"/>
              </a:rPr>
              <a:t>strength </a:t>
            </a:r>
            <a:r>
              <a:rPr sz="3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two variables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2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200" spc="-5" dirty="0">
                <a:solidFill>
                  <a:srgbClr val="FFFF99"/>
                </a:solidFill>
                <a:latin typeface="Arial"/>
                <a:cs typeface="Arial"/>
              </a:rPr>
              <a:t>quantitative</a:t>
            </a:r>
            <a:r>
              <a:rPr sz="3200" spc="45" dirty="0">
                <a:solidFill>
                  <a:srgbClr val="FFFF99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type.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" y="1805939"/>
            <a:ext cx="229870" cy="229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6260" y="2162810"/>
            <a:ext cx="839469" cy="0"/>
          </a:xfrm>
          <a:custGeom>
            <a:avLst/>
            <a:gdLst/>
            <a:ahLst/>
            <a:cxnLst/>
            <a:rect l="l" t="t" r="r" b="b"/>
            <a:pathLst>
              <a:path w="839469">
                <a:moveTo>
                  <a:pt x="0" y="0"/>
                </a:moveTo>
                <a:lnTo>
                  <a:pt x="839469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5939" y="2142489"/>
            <a:ext cx="839469" cy="0"/>
          </a:xfrm>
          <a:custGeom>
            <a:avLst/>
            <a:gdLst/>
            <a:ahLst/>
            <a:cxnLst/>
            <a:rect l="l" t="t" r="r" b="b"/>
            <a:pathLst>
              <a:path w="839469">
                <a:moveTo>
                  <a:pt x="0" y="0"/>
                </a:moveTo>
                <a:lnTo>
                  <a:pt x="839469" y="0"/>
                </a:lnTo>
              </a:path>
            </a:pathLst>
          </a:custGeom>
          <a:ln w="24130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" y="3684270"/>
            <a:ext cx="229870" cy="229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529" y="4041140"/>
            <a:ext cx="1094740" cy="0"/>
          </a:xfrm>
          <a:custGeom>
            <a:avLst/>
            <a:gdLst/>
            <a:ahLst/>
            <a:cxnLst/>
            <a:rect l="l" t="t" r="r" b="b"/>
            <a:pathLst>
              <a:path w="1094739">
                <a:moveTo>
                  <a:pt x="0" y="0"/>
                </a:moveTo>
                <a:lnTo>
                  <a:pt x="1094740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3210" y="4020820"/>
            <a:ext cx="1094740" cy="0"/>
          </a:xfrm>
          <a:custGeom>
            <a:avLst/>
            <a:gdLst/>
            <a:ahLst/>
            <a:cxnLst/>
            <a:rect l="l" t="t" r="r" b="b"/>
            <a:pathLst>
              <a:path w="1094739">
                <a:moveTo>
                  <a:pt x="0" y="0"/>
                </a:moveTo>
                <a:lnTo>
                  <a:pt x="1094740" y="0"/>
                </a:lnTo>
              </a:path>
            </a:pathLst>
          </a:custGeom>
          <a:ln w="24130">
            <a:solidFill>
              <a:srgbClr val="FFFF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839" y="1634490"/>
            <a:ext cx="700913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dirty="0">
                <a:solidFill>
                  <a:srgbClr val="FFFF99"/>
                </a:solidFill>
                <a:latin typeface="Arial"/>
                <a:cs typeface="Arial"/>
              </a:rPr>
              <a:t>sign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600" dirty="0">
                <a:solidFill>
                  <a:srgbClr val="FF4F4F"/>
                </a:solidFill>
                <a:latin typeface="Arial"/>
                <a:cs typeface="Arial"/>
              </a:rPr>
              <a:t>r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denotes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nature of  association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300">
              <a:latin typeface="Arial"/>
              <a:cs typeface="Arial"/>
            </a:endParaRPr>
          </a:p>
          <a:p>
            <a:pPr marL="12700" marR="662305">
              <a:lnSpc>
                <a:spcPct val="100000"/>
              </a:lnSpc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while the </a:t>
            </a:r>
            <a:r>
              <a:rPr sz="3600" spc="-5" dirty="0">
                <a:solidFill>
                  <a:srgbClr val="FFFF99"/>
                </a:solidFill>
                <a:latin typeface="Arial"/>
                <a:cs typeface="Arial"/>
              </a:rPr>
              <a:t>value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600" dirty="0">
                <a:solidFill>
                  <a:srgbClr val="FF4F4F"/>
                </a:solidFill>
                <a:latin typeface="Arial"/>
                <a:cs typeface="Arial"/>
              </a:rPr>
              <a:t>r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denotes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strength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association.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7869" y="727709"/>
            <a:ext cx="7879715" cy="512572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80365" marR="33020" indent="-342900" algn="just">
              <a:lnSpc>
                <a:spcPct val="90400"/>
              </a:lnSpc>
              <a:spcBef>
                <a:spcPts val="465"/>
              </a:spcBef>
              <a:buClr>
                <a:srgbClr val="FFCC00"/>
              </a:buClr>
              <a:buSzPct val="70312"/>
              <a:buFont typeface="Lucida Sans Unicode"/>
              <a:buChar char="➢"/>
              <a:tabLst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If the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sign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10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CC"/>
                </a:solidFill>
                <a:latin typeface="Arial"/>
                <a:cs typeface="Arial"/>
              </a:rPr>
              <a:t>+ve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means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relation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CCFFCC"/>
                </a:solidFill>
                <a:latin typeface="Arial"/>
                <a:cs typeface="Arial"/>
              </a:rPr>
              <a:t>direct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(an increase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variable is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associated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an increase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other variable and a decrease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one  variable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associated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 decrease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the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variable).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C00"/>
              </a:buClr>
              <a:buFont typeface="Lucida Sans Unicode"/>
              <a:buChar char="➢"/>
            </a:pPr>
            <a:endParaRPr sz="4400">
              <a:latin typeface="Arial"/>
              <a:cs typeface="Arial"/>
            </a:endParaRPr>
          </a:p>
          <a:p>
            <a:pPr marL="380365" marR="30480" indent="-342900" algn="just">
              <a:lnSpc>
                <a:spcPct val="90500"/>
              </a:lnSpc>
              <a:buClr>
                <a:srgbClr val="FFCC00"/>
              </a:buClr>
              <a:buSzPct val="70312"/>
              <a:buFont typeface="Lucida Sans Unicode"/>
              <a:buChar char="➢"/>
              <a:tabLst>
                <a:tab pos="381000" algn="l"/>
              </a:tabLst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While if the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sign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200" spc="-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CC"/>
                </a:solidFill>
                <a:latin typeface="Arial"/>
                <a:cs typeface="Arial"/>
              </a:rPr>
              <a:t>-ve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this means </a:t>
            </a:r>
            <a:r>
              <a:rPr sz="3200" spc="-285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200" spc="-285" dirty="0">
                <a:solidFill>
                  <a:srgbClr val="CCFFCC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CCFFCC"/>
                </a:solidFill>
                <a:latin typeface="Arial"/>
                <a:cs typeface="Arial"/>
              </a:rPr>
              <a:t>inverse </a:t>
            </a:r>
            <a:r>
              <a:rPr sz="3200" spc="-5" dirty="0">
                <a:solidFill>
                  <a:srgbClr val="CCFFCC"/>
                </a:solidFill>
                <a:latin typeface="Arial"/>
                <a:cs typeface="Arial"/>
              </a:rPr>
              <a:t>or indirect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relationship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(which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means an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increase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one variable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associated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decrease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the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other).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540" y="852170"/>
            <a:ext cx="7505700" cy="191516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10"/>
              </a:spcBef>
              <a:buClr>
                <a:srgbClr val="FFCC00"/>
              </a:buClr>
              <a:buSzPct val="69642"/>
              <a:buFont typeface="Lucida Sans Unicode"/>
              <a:buChar char="➢"/>
              <a:tabLst>
                <a:tab pos="380365" algn="l"/>
                <a:tab pos="381000" algn="l"/>
              </a:tabLst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value of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ranges between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 -1)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+1)</a:t>
            </a:r>
            <a:endParaRPr sz="2800">
              <a:latin typeface="Arial"/>
              <a:cs typeface="Arial"/>
            </a:endParaRPr>
          </a:p>
          <a:p>
            <a:pPr marL="381000" marR="611505" indent="-342900">
              <a:lnSpc>
                <a:spcPct val="100299"/>
              </a:lnSpc>
              <a:spcBef>
                <a:spcPts val="700"/>
              </a:spcBef>
              <a:buClr>
                <a:srgbClr val="FFCC00"/>
              </a:buClr>
              <a:buSzPct val="69642"/>
              <a:buFont typeface="Lucida Sans Unicode"/>
              <a:buChar char="➢"/>
              <a:tabLst>
                <a:tab pos="380365" algn="l"/>
                <a:tab pos="381000" algn="l"/>
              </a:tabLst>
            </a:pP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value of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denotes the strength of the  association as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illustrated</a:t>
            </a:r>
            <a:endParaRPr sz="28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1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by the following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diagram.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0430" y="4005579"/>
            <a:ext cx="7487920" cy="0"/>
          </a:xfrm>
          <a:custGeom>
            <a:avLst/>
            <a:gdLst/>
            <a:ahLst/>
            <a:cxnLst/>
            <a:rect l="l" t="t" r="r" b="b"/>
            <a:pathLst>
              <a:path w="7487920">
                <a:moveTo>
                  <a:pt x="0" y="0"/>
                </a:moveTo>
                <a:lnTo>
                  <a:pt x="7487920" y="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430" y="3933190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29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8350" y="3933190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29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4370" y="387730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19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3620" y="393319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64029" y="393319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9259" y="393319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08850" y="393319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9759" y="4470400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81669" y="454279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0220" y="4542790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3210" y="4542790"/>
            <a:ext cx="2128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5755" algn="l"/>
              </a:tabLst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-0.75	-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69559" y="4542790"/>
            <a:ext cx="219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9264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5	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0.75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6630" y="3390900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8559" y="3390900"/>
            <a:ext cx="66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85010" y="3390900"/>
            <a:ext cx="128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intermediate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72479" y="3390900"/>
            <a:ext cx="1280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intermediate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12209" y="3390900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0590" y="3390900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eak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85870" y="5984240"/>
            <a:ext cx="1090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51020" y="5585459"/>
            <a:ext cx="0" cy="361950"/>
          </a:xfrm>
          <a:custGeom>
            <a:avLst/>
            <a:gdLst/>
            <a:ahLst/>
            <a:cxnLst/>
            <a:rect l="l" t="t" r="r" b="b"/>
            <a:pathLst>
              <a:path h="361950">
                <a:moveTo>
                  <a:pt x="0" y="361949"/>
                </a:moveTo>
                <a:lnTo>
                  <a:pt x="0" y="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2920" y="551434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7659" y="5549900"/>
            <a:ext cx="109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perfect  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rre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35569" y="5549900"/>
            <a:ext cx="109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perfect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rre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55650" y="5011420"/>
            <a:ext cx="0" cy="505459"/>
          </a:xfrm>
          <a:custGeom>
            <a:avLst/>
            <a:gdLst/>
            <a:ahLst/>
            <a:cxnLst/>
            <a:rect l="l" t="t" r="r" b="b"/>
            <a:pathLst>
              <a:path h="505460">
                <a:moveTo>
                  <a:pt x="0" y="505459"/>
                </a:moveTo>
                <a:lnTo>
                  <a:pt x="0" y="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550" y="494157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38100" y="0"/>
                </a:moveTo>
                <a:lnTo>
                  <a:pt x="0" y="74929"/>
                </a:lnTo>
                <a:lnTo>
                  <a:pt x="76200" y="74929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7230" y="5107940"/>
            <a:ext cx="0" cy="433070"/>
          </a:xfrm>
          <a:custGeom>
            <a:avLst/>
            <a:gdLst/>
            <a:ahLst/>
            <a:cxnLst/>
            <a:rect l="l" t="t" r="r" b="b"/>
            <a:pathLst>
              <a:path h="433070">
                <a:moveTo>
                  <a:pt x="0" y="433070"/>
                </a:moveTo>
                <a:lnTo>
                  <a:pt x="0" y="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79130" y="50368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199"/>
                </a:lnTo>
                <a:lnTo>
                  <a:pt x="76200" y="76199"/>
                </a:lnTo>
                <a:lnTo>
                  <a:pt x="38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7900" y="5083809"/>
            <a:ext cx="3313429" cy="359410"/>
          </a:xfrm>
          <a:custGeom>
            <a:avLst/>
            <a:gdLst/>
            <a:ahLst/>
            <a:cxnLst/>
            <a:rect l="l" t="t" r="r" b="b"/>
            <a:pathLst>
              <a:path w="3313429" h="359410">
                <a:moveTo>
                  <a:pt x="3313429" y="0"/>
                </a:moveTo>
                <a:lnTo>
                  <a:pt x="0" y="0"/>
                </a:lnTo>
                <a:lnTo>
                  <a:pt x="0" y="359409"/>
                </a:lnTo>
                <a:lnTo>
                  <a:pt x="3313429" y="359409"/>
                </a:lnTo>
                <a:close/>
              </a:path>
            </a:pathLst>
          </a:custGeom>
          <a:solidFill>
            <a:srgbClr val="009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7900" y="5083809"/>
            <a:ext cx="3313429" cy="359410"/>
          </a:xfrm>
          <a:custGeom>
            <a:avLst/>
            <a:gdLst/>
            <a:ahLst/>
            <a:cxnLst/>
            <a:rect l="l" t="t" r="r" b="b"/>
            <a:pathLst>
              <a:path w="3313429" h="359410">
                <a:moveTo>
                  <a:pt x="1656079" y="359409"/>
                </a:moveTo>
                <a:lnTo>
                  <a:pt x="0" y="359409"/>
                </a:lnTo>
                <a:lnTo>
                  <a:pt x="0" y="0"/>
                </a:lnTo>
                <a:lnTo>
                  <a:pt x="3313429" y="0"/>
                </a:lnTo>
                <a:lnTo>
                  <a:pt x="3313429" y="359409"/>
                </a:lnTo>
                <a:lnTo>
                  <a:pt x="1656079" y="359409"/>
                </a:lnTo>
                <a:close/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87900" y="5083809"/>
            <a:ext cx="3313429" cy="359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3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Direct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6769" y="5012690"/>
            <a:ext cx="3384550" cy="359410"/>
          </a:xfrm>
          <a:prstGeom prst="rect">
            <a:avLst/>
          </a:prstGeom>
          <a:solidFill>
            <a:srgbClr val="0099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3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indirect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640" y="718819"/>
            <a:ext cx="179070" cy="179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" y="2052320"/>
            <a:ext cx="179070" cy="179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" y="2999739"/>
            <a:ext cx="179070" cy="179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" y="3947159"/>
            <a:ext cx="179070" cy="179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640" y="4894579"/>
            <a:ext cx="179070" cy="179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839" y="582929"/>
            <a:ext cx="6847205" cy="462788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67690">
              <a:lnSpc>
                <a:spcPts val="3040"/>
              </a:lnSpc>
              <a:spcBef>
                <a:spcPts val="465"/>
              </a:spcBef>
              <a:tabLst>
                <a:tab pos="1763395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00" dirty="0">
                <a:solidFill>
                  <a:srgbClr val="FF0066"/>
                </a:solidFill>
                <a:latin typeface="Arial"/>
                <a:cs typeface="Arial"/>
              </a:rPr>
              <a:t>r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= </a:t>
            </a:r>
            <a:r>
              <a:rPr sz="2800" spc="-5" dirty="0">
                <a:solidFill>
                  <a:srgbClr val="FFFF99"/>
                </a:solidFill>
                <a:latin typeface="Arial"/>
                <a:cs typeface="Arial"/>
              </a:rPr>
              <a:t>Zero	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this means no association or  correlation between the two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variables.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0 &lt; </a:t>
            </a:r>
            <a:r>
              <a:rPr sz="2800" dirty="0">
                <a:solidFill>
                  <a:srgbClr val="FF0066"/>
                </a:solidFill>
                <a:latin typeface="Arial"/>
                <a:cs typeface="Arial"/>
              </a:rPr>
              <a:t>r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&lt; </a:t>
            </a:r>
            <a:r>
              <a:rPr sz="2800" spc="-5" dirty="0">
                <a:solidFill>
                  <a:srgbClr val="FFFF99"/>
                </a:solidFill>
                <a:latin typeface="Arial"/>
                <a:cs typeface="Arial"/>
              </a:rPr>
              <a:t>0.25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weak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correlation.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222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00" spc="-5" dirty="0">
                <a:solidFill>
                  <a:srgbClr val="FFFF99"/>
                </a:solidFill>
                <a:latin typeface="Arial"/>
                <a:cs typeface="Arial"/>
              </a:rPr>
              <a:t>0.25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≤ </a:t>
            </a:r>
            <a:r>
              <a:rPr sz="2800" dirty="0">
                <a:solidFill>
                  <a:srgbClr val="FF0066"/>
                </a:solidFill>
                <a:latin typeface="Arial"/>
                <a:cs typeface="Arial"/>
              </a:rPr>
              <a:t>r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&lt; </a:t>
            </a:r>
            <a:r>
              <a:rPr sz="2800" spc="-5" dirty="0">
                <a:solidFill>
                  <a:srgbClr val="FFFF99"/>
                </a:solidFill>
                <a:latin typeface="Arial"/>
                <a:cs typeface="Arial"/>
              </a:rPr>
              <a:t>0.75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intermediate correlation.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00" spc="-5" dirty="0">
                <a:solidFill>
                  <a:srgbClr val="FFFF99"/>
                </a:solidFill>
                <a:latin typeface="Arial"/>
                <a:cs typeface="Arial"/>
              </a:rPr>
              <a:t>0.75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≤ </a:t>
            </a:r>
            <a:r>
              <a:rPr sz="2800" dirty="0">
                <a:solidFill>
                  <a:srgbClr val="FF0066"/>
                </a:solidFill>
                <a:latin typeface="Arial"/>
                <a:cs typeface="Arial"/>
              </a:rPr>
              <a:t>r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&lt; 1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correlation.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00" dirty="0">
                <a:solidFill>
                  <a:srgbClr val="FF0066"/>
                </a:solidFill>
                <a:latin typeface="Arial"/>
                <a:cs typeface="Arial"/>
              </a:rPr>
              <a:t>r </a:t>
            </a:r>
            <a:r>
              <a:rPr sz="2800" dirty="0">
                <a:solidFill>
                  <a:srgbClr val="FFFF99"/>
                </a:solidFill>
                <a:latin typeface="Arial"/>
                <a:cs typeface="Arial"/>
              </a:rPr>
              <a:t>= 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perfect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correlation.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2882" y="2362200"/>
            <a:ext cx="6408420" cy="2405380"/>
          </a:xfrm>
          <a:custGeom>
            <a:avLst/>
            <a:gdLst/>
            <a:ahLst/>
            <a:cxnLst/>
            <a:rect l="l" t="t" r="r" b="b"/>
            <a:pathLst>
              <a:path w="6408420" h="2405379">
                <a:moveTo>
                  <a:pt x="6408420" y="0"/>
                </a:moveTo>
                <a:lnTo>
                  <a:pt x="0" y="0"/>
                </a:lnTo>
                <a:lnTo>
                  <a:pt x="0" y="2405379"/>
                </a:lnTo>
                <a:lnTo>
                  <a:pt x="6408420" y="2405379"/>
                </a:lnTo>
                <a:lnTo>
                  <a:pt x="6408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0" y="2527300"/>
            <a:ext cx="276669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6975" b="0" spc="-630" baseline="-4778" dirty="0">
                <a:solidFill>
                  <a:srgbClr val="000000"/>
                </a:solidFill>
                <a:latin typeface="Lucida Sans Unicode"/>
                <a:cs typeface="Lucida Sans Unicode"/>
              </a:rPr>
              <a:t>∑</a:t>
            </a:r>
            <a:r>
              <a:rPr sz="6975" b="0" spc="-1005" baseline="-4778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150" b="0" spc="-120" dirty="0">
                <a:solidFill>
                  <a:srgbClr val="000000"/>
                </a:solidFill>
                <a:latin typeface="Times New Roman"/>
                <a:cs typeface="Times New Roman"/>
              </a:rPr>
              <a:t>xy</a:t>
            </a:r>
            <a:r>
              <a:rPr sz="3150" b="0" spc="-120" dirty="0">
                <a:solidFill>
                  <a:srgbClr val="000000"/>
                </a:solidFill>
                <a:latin typeface="Lucida Sans Unicode"/>
                <a:cs typeface="Lucida Sans Unicode"/>
              </a:rPr>
              <a:t>−</a:t>
            </a:r>
            <a:r>
              <a:rPr sz="6975" b="0" spc="-179" baseline="21505" dirty="0">
                <a:solidFill>
                  <a:srgbClr val="000000"/>
                </a:solidFill>
                <a:latin typeface="Lucida Sans Unicode"/>
                <a:cs typeface="Lucida Sans Unicode"/>
              </a:rPr>
              <a:t>∑</a:t>
            </a:r>
            <a:r>
              <a:rPr sz="6975" b="0" spc="-997" baseline="2150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4725" b="0" i="1" spc="-179" baseline="38800" dirty="0">
                <a:solidFill>
                  <a:srgbClr val="000000"/>
                </a:solidFill>
                <a:latin typeface="Times New Roman"/>
                <a:cs typeface="Times New Roman"/>
              </a:rPr>
              <a:t>x</a:t>
            </a:r>
            <a:r>
              <a:rPr sz="4725" b="0" i="1" spc="-675" baseline="38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6975" b="0" spc="-630" baseline="21505" dirty="0">
                <a:solidFill>
                  <a:srgbClr val="000000"/>
                </a:solidFill>
                <a:latin typeface="Lucida Sans Unicode"/>
                <a:cs typeface="Lucida Sans Unicode"/>
              </a:rPr>
              <a:t>∑</a:t>
            </a:r>
            <a:r>
              <a:rPr sz="6975" b="0" spc="-735" baseline="2150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4725" b="0" i="1" spc="-179" baseline="38800" dirty="0">
                <a:solidFill>
                  <a:srgbClr val="000000"/>
                </a:solidFill>
                <a:latin typeface="Times New Roman"/>
                <a:cs typeface="Times New Roman"/>
              </a:rPr>
              <a:t>y</a:t>
            </a:r>
            <a:endParaRPr sz="4725" baseline="38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4890" y="3003550"/>
            <a:ext cx="1494790" cy="19050"/>
          </a:xfrm>
          <a:custGeom>
            <a:avLst/>
            <a:gdLst/>
            <a:ahLst/>
            <a:cxnLst/>
            <a:rect l="l" t="t" r="r" b="b"/>
            <a:pathLst>
              <a:path w="1494789" h="19050">
                <a:moveTo>
                  <a:pt x="1494789" y="0"/>
                </a:moveTo>
                <a:lnTo>
                  <a:pt x="0" y="0"/>
                </a:lnTo>
                <a:lnTo>
                  <a:pt x="0" y="19050"/>
                </a:lnTo>
                <a:lnTo>
                  <a:pt x="1494789" y="19050"/>
                </a:lnTo>
                <a:lnTo>
                  <a:pt x="14947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1469" y="2990849"/>
            <a:ext cx="6262370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3875404" algn="l"/>
                <a:tab pos="6223635" algn="l"/>
              </a:tabLst>
            </a:pPr>
            <a:r>
              <a:rPr sz="4725" i="1" spc="-157" baseline="-31746" dirty="0">
                <a:latin typeface="Times New Roman"/>
                <a:cs typeface="Times New Roman"/>
              </a:rPr>
              <a:t>r</a:t>
            </a:r>
            <a:r>
              <a:rPr sz="4725" i="1" spc="-697" baseline="-31746" dirty="0">
                <a:latin typeface="Times New Roman"/>
                <a:cs typeface="Times New Roman"/>
              </a:rPr>
              <a:t> </a:t>
            </a:r>
            <a:r>
              <a:rPr sz="4725" spc="30" baseline="-31746" dirty="0">
                <a:latin typeface="Lucida Sans Unicode"/>
                <a:cs typeface="Lucida Sans Unicode"/>
              </a:rPr>
              <a:t>=</a:t>
            </a:r>
            <a:r>
              <a:rPr sz="3150" u="heavy" spc="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3150" i="1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	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3100" y="3937000"/>
            <a:ext cx="1479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9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0629" y="3817620"/>
            <a:ext cx="114490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40105" algn="l"/>
              </a:tabLst>
            </a:pPr>
            <a:r>
              <a:rPr sz="6975" spc="-630" baseline="-4778" dirty="0">
                <a:latin typeface="Lucida Sans Unicode"/>
                <a:cs typeface="Lucida Sans Unicode"/>
              </a:rPr>
              <a:t>∑</a:t>
            </a:r>
            <a:r>
              <a:rPr sz="6975" spc="-1245" baseline="-4778" dirty="0">
                <a:latin typeface="Lucida Sans Unicode"/>
                <a:cs typeface="Lucida Sans Unicode"/>
              </a:rPr>
              <a:t> </a:t>
            </a:r>
            <a:r>
              <a:rPr sz="3150" i="1" spc="-120" dirty="0">
                <a:latin typeface="Times New Roman"/>
                <a:cs typeface="Times New Roman"/>
              </a:rPr>
              <a:t>x</a:t>
            </a:r>
            <a:r>
              <a:rPr sz="3150" i="1" dirty="0">
                <a:latin typeface="Times New Roman"/>
                <a:cs typeface="Times New Roman"/>
              </a:rPr>
              <a:t>	</a:t>
            </a:r>
            <a:r>
              <a:rPr sz="3150" spc="-215" dirty="0">
                <a:latin typeface="Lucida Sans Unicode"/>
                <a:cs typeface="Lucida Sans Unicode"/>
              </a:rPr>
              <a:t>−</a:t>
            </a:r>
            <a:endParaRPr sz="31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2840" y="3699510"/>
            <a:ext cx="15049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-45" dirty="0">
                <a:latin typeface="Lucida Sans Unicode"/>
                <a:cs typeface="Lucida Sans Unicode"/>
              </a:rPr>
              <a:t>(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0000" y="3564890"/>
            <a:ext cx="449580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50" spc="-420" dirty="0">
                <a:latin typeface="Lucida Sans Unicode"/>
                <a:cs typeface="Lucida Sans Unicode"/>
              </a:rPr>
              <a:t>∑</a:t>
            </a:r>
            <a:endParaRPr sz="465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9590" y="3699510"/>
            <a:ext cx="35750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i="1" spc="-120" dirty="0">
                <a:latin typeface="Times New Roman"/>
                <a:cs typeface="Times New Roman"/>
              </a:rPr>
              <a:t>x</a:t>
            </a:r>
            <a:r>
              <a:rPr sz="3150" i="1" spc="-515" dirty="0">
                <a:latin typeface="Times New Roman"/>
                <a:cs typeface="Times New Roman"/>
              </a:rPr>
              <a:t> </a:t>
            </a:r>
            <a:r>
              <a:rPr sz="3150" spc="-45" dirty="0">
                <a:latin typeface="Lucida Sans Unicode"/>
                <a:cs typeface="Lucida Sans Unicode"/>
              </a:rPr>
              <a:t>)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0900" y="3658870"/>
            <a:ext cx="1479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9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62679" y="4293870"/>
            <a:ext cx="1155700" cy="19050"/>
          </a:xfrm>
          <a:custGeom>
            <a:avLst/>
            <a:gdLst/>
            <a:ahLst/>
            <a:cxnLst/>
            <a:rect l="l" t="t" r="r" b="b"/>
            <a:pathLst>
              <a:path w="1155700" h="19050">
                <a:moveTo>
                  <a:pt x="1155700" y="0"/>
                </a:moveTo>
                <a:lnTo>
                  <a:pt x="0" y="0"/>
                </a:lnTo>
                <a:lnTo>
                  <a:pt x="0" y="19049"/>
                </a:lnTo>
                <a:lnTo>
                  <a:pt x="1155700" y="19049"/>
                </a:lnTo>
                <a:lnTo>
                  <a:pt x="1155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32579" y="4257040"/>
            <a:ext cx="20891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i="1" spc="-135" dirty="0">
                <a:latin typeface="Times New Roman"/>
                <a:cs typeface="Times New Roman"/>
              </a:rPr>
              <a:t>n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94400" y="3937000"/>
            <a:ext cx="1479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9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5070" y="3817620"/>
            <a:ext cx="144462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4795" algn="l"/>
                <a:tab pos="1139825" algn="l"/>
              </a:tabLst>
            </a:pPr>
            <a:r>
              <a:rPr sz="3150" spc="-70" dirty="0">
                <a:latin typeface="Times New Roman"/>
                <a:cs typeface="Times New Roman"/>
              </a:rPr>
              <a:t>.	</a:t>
            </a:r>
            <a:r>
              <a:rPr sz="6975" spc="-630" baseline="-4778" dirty="0">
                <a:latin typeface="Lucida Sans Unicode"/>
                <a:cs typeface="Lucida Sans Unicode"/>
              </a:rPr>
              <a:t>∑</a:t>
            </a:r>
            <a:r>
              <a:rPr sz="6975" spc="-690" baseline="-4778" dirty="0">
                <a:latin typeface="Lucida Sans Unicode"/>
                <a:cs typeface="Lucida Sans Unicode"/>
              </a:rPr>
              <a:t> </a:t>
            </a:r>
            <a:r>
              <a:rPr sz="3150" i="1" spc="-120" dirty="0">
                <a:latin typeface="Times New Roman"/>
                <a:cs typeface="Times New Roman"/>
              </a:rPr>
              <a:t>y</a:t>
            </a:r>
            <a:r>
              <a:rPr sz="3150" i="1" dirty="0">
                <a:latin typeface="Times New Roman"/>
                <a:cs typeface="Times New Roman"/>
              </a:rPr>
              <a:t>	</a:t>
            </a:r>
            <a:r>
              <a:rPr sz="3150" spc="-215" dirty="0">
                <a:latin typeface="Lucida Sans Unicode"/>
                <a:cs typeface="Lucida Sans Unicode"/>
              </a:rPr>
              <a:t>−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4140" y="3699510"/>
            <a:ext cx="15049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-45" dirty="0">
                <a:latin typeface="Lucida Sans Unicode"/>
                <a:cs typeface="Lucida Sans Unicode"/>
              </a:rPr>
              <a:t>(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15430" y="3564890"/>
            <a:ext cx="449580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650" spc="-420" dirty="0">
                <a:latin typeface="Lucida Sans Unicode"/>
                <a:cs typeface="Lucida Sans Unicode"/>
              </a:rPr>
              <a:t>∑</a:t>
            </a:r>
            <a:endParaRPr sz="46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3750" y="3699510"/>
            <a:ext cx="38036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i="1" spc="-120" dirty="0">
                <a:latin typeface="Times New Roman"/>
                <a:cs typeface="Times New Roman"/>
              </a:rPr>
              <a:t>y</a:t>
            </a:r>
            <a:r>
              <a:rPr sz="3150" i="1" spc="-345" dirty="0">
                <a:latin typeface="Times New Roman"/>
                <a:cs typeface="Times New Roman"/>
              </a:rPr>
              <a:t> </a:t>
            </a:r>
            <a:r>
              <a:rPr sz="3150" spc="-45" dirty="0">
                <a:latin typeface="Lucida Sans Unicode"/>
                <a:cs typeface="Lucida Sans Unicode"/>
              </a:rPr>
              <a:t>)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9190" y="3658870"/>
            <a:ext cx="14795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90" dirty="0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66840" y="4293870"/>
            <a:ext cx="1186180" cy="19050"/>
          </a:xfrm>
          <a:custGeom>
            <a:avLst/>
            <a:gdLst/>
            <a:ahLst/>
            <a:cxnLst/>
            <a:rect l="l" t="t" r="r" b="b"/>
            <a:pathLst>
              <a:path w="1186179" h="19050">
                <a:moveTo>
                  <a:pt x="1186180" y="0"/>
                </a:moveTo>
                <a:lnTo>
                  <a:pt x="0" y="0"/>
                </a:lnTo>
                <a:lnTo>
                  <a:pt x="0" y="19049"/>
                </a:lnTo>
                <a:lnTo>
                  <a:pt x="1186180" y="19049"/>
                </a:lnTo>
                <a:lnTo>
                  <a:pt x="1186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59600" y="4257040"/>
            <a:ext cx="20891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i="1" spc="-135" dirty="0">
                <a:latin typeface="Times New Roman"/>
                <a:cs typeface="Times New Roman"/>
              </a:rPr>
              <a:t>n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1297305" y="2856087"/>
            <a:ext cx="516953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740025" algn="l"/>
                <a:tab pos="5567045" algn="l"/>
              </a:tabLst>
            </a:pPr>
            <a:r>
              <a:rPr sz="15000" spc="-6944" baseline="-6792" dirty="0"/>
              <a:t>√</a:t>
            </a:r>
            <a:endParaRPr lang="en-IN" sz="15000" dirty="0"/>
          </a:p>
        </p:txBody>
      </p:sp>
      <p:sp>
        <p:nvSpPr>
          <p:cNvPr id="24" name="object 24"/>
          <p:cNvSpPr txBox="1"/>
          <p:nvPr/>
        </p:nvSpPr>
        <p:spPr>
          <a:xfrm>
            <a:off x="1389380" y="798829"/>
            <a:ext cx="657542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2175" marR="5080" indent="-215011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compute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the simple correlation  coefficient (r)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7FEBAB-870A-4C93-B1D1-116C6C3CCADC}"/>
              </a:ext>
            </a:extLst>
          </p:cNvPr>
          <p:cNvSpPr txBox="1"/>
          <p:nvPr/>
        </p:nvSpPr>
        <p:spPr>
          <a:xfrm>
            <a:off x="4114800" y="296805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14:m xmlns:a14="http://schemas.microsoft.com/office/drawing/2010/main"/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85420"/>
            <a:ext cx="1604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CCFFCC"/>
                </a:solidFill>
                <a:latin typeface="Arial"/>
                <a:cs typeface="Arial"/>
              </a:rPr>
              <a:t>:</a:t>
            </a:r>
            <a:r>
              <a:rPr sz="2800" spc="-20" dirty="0">
                <a:solidFill>
                  <a:srgbClr val="CCFFCC"/>
                </a:solidFill>
                <a:latin typeface="Arial"/>
                <a:cs typeface="Arial"/>
              </a:rPr>
              <a:t>E</a:t>
            </a:r>
            <a:r>
              <a:rPr sz="2800" spc="10" dirty="0">
                <a:solidFill>
                  <a:srgbClr val="CCFFCC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CCFFCC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CCFFCC"/>
                </a:solidFill>
                <a:latin typeface="Arial"/>
                <a:cs typeface="Arial"/>
              </a:rPr>
              <a:t>m</a:t>
            </a:r>
            <a:r>
              <a:rPr sz="2800" spc="-15" dirty="0">
                <a:solidFill>
                  <a:srgbClr val="CCFFCC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CCFFCC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840" y="725169"/>
            <a:ext cx="8472805" cy="172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9055" marR="5080" indent="-46990">
              <a:lnSpc>
                <a:spcPct val="101099"/>
              </a:lnSpc>
              <a:spcBef>
                <a:spcPts val="90"/>
              </a:spcBef>
            </a:pPr>
            <a:r>
              <a:rPr sz="2750" spc="20" dirty="0">
                <a:solidFill>
                  <a:srgbClr val="FFFFCC"/>
                </a:solidFill>
                <a:latin typeface="Arial"/>
                <a:cs typeface="Arial"/>
              </a:rPr>
              <a:t>A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sample of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6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children </a:t>
            </a:r>
            <a:r>
              <a:rPr sz="2750" spc="20" dirty="0">
                <a:solidFill>
                  <a:srgbClr val="FFFFCC"/>
                </a:solidFill>
                <a:latin typeface="Arial"/>
                <a:cs typeface="Arial"/>
              </a:rPr>
              <a:t>was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selected, data about their 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age in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years and weight </a:t>
            </a:r>
            <a:r>
              <a:rPr sz="2750" spc="5" dirty="0">
                <a:solidFill>
                  <a:srgbClr val="FFFFCC"/>
                </a:solidFill>
                <a:latin typeface="Arial"/>
                <a:cs typeface="Arial"/>
              </a:rPr>
              <a:t>in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kilograms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was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recorded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as  shown in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the following table </a:t>
            </a:r>
            <a:r>
              <a:rPr sz="2750" spc="5" dirty="0">
                <a:solidFill>
                  <a:srgbClr val="FFFFCC"/>
                </a:solidFill>
                <a:latin typeface="Arial"/>
                <a:cs typeface="Arial"/>
              </a:rPr>
              <a:t>. It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is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required </a:t>
            </a:r>
            <a:r>
              <a:rPr sz="2750" spc="5" dirty="0">
                <a:solidFill>
                  <a:srgbClr val="FFFFCC"/>
                </a:solidFill>
                <a:latin typeface="Arial"/>
                <a:cs typeface="Arial"/>
              </a:rPr>
              <a:t>to find the 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correlation between age </a:t>
            </a:r>
            <a:r>
              <a:rPr sz="2750" spc="15" dirty="0">
                <a:solidFill>
                  <a:srgbClr val="FFFFCC"/>
                </a:solidFill>
                <a:latin typeface="Arial"/>
                <a:cs typeface="Arial"/>
              </a:rPr>
              <a:t>and</a:t>
            </a:r>
            <a:r>
              <a:rPr sz="2750" spc="-25" dirty="0">
                <a:solidFill>
                  <a:srgbClr val="FFFFCC"/>
                </a:solidFill>
                <a:latin typeface="Arial"/>
                <a:cs typeface="Arial"/>
              </a:rPr>
              <a:t> </a:t>
            </a:r>
            <a:r>
              <a:rPr sz="2750" spc="10" dirty="0">
                <a:solidFill>
                  <a:srgbClr val="FFFFCC"/>
                </a:solidFill>
                <a:latin typeface="Arial"/>
                <a:cs typeface="Arial"/>
              </a:rPr>
              <a:t>weight.</a:t>
            </a:r>
            <a:endParaRPr sz="27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57935" y="2780664"/>
          <a:ext cx="6050278" cy="3841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5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2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7730">
                <a:tc>
                  <a:txBody>
                    <a:bodyPr/>
                    <a:lstStyle/>
                    <a:p>
                      <a:pPr marL="270510">
                        <a:lnSpc>
                          <a:spcPts val="2780"/>
                        </a:lnSpc>
                        <a:spcBef>
                          <a:spcPts val="14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serial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ts val="278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545465" marR="539115" indent="27940">
                        <a:lnSpc>
                          <a:spcPts val="2680"/>
                        </a:lnSpc>
                        <a:spcBef>
                          <a:spcPts val="39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Age  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R="797560" algn="r">
                        <a:lnSpc>
                          <a:spcPts val="2780"/>
                        </a:lnSpc>
                        <a:spcBef>
                          <a:spcPts val="14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R="814069" algn="r">
                        <a:lnSpc>
                          <a:spcPts val="2780"/>
                        </a:lnSpc>
                      </a:pPr>
                      <a:r>
                        <a:rPr sz="2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89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94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89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8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4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12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40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10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3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3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4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11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793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759">
                <a:tc>
                  <a:txBody>
                    <a:bodyPr/>
                    <a:lstStyle/>
                    <a:p>
                      <a:pPr marL="5626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75501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9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068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b="1" spc="-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13</a:t>
                      </a:r>
                      <a:endParaRPr sz="2400">
                        <a:latin typeface="Verdana"/>
                        <a:cs typeface="Verdana"/>
                      </a:endParaRPr>
                    </a:p>
                  </a:txBody>
                  <a:tcPr marL="0" marR="0" marT="29209" marB="0">
                    <a:lnL w="3175">
                      <a:solidFill>
                        <a:srgbClr val="FFFFFF"/>
                      </a:solidFill>
                      <a:prstDash val="solid"/>
                    </a:lnL>
                    <a:lnR w="3175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72B67A-CB6E-4692-B24D-798F18EA1763}"/>
                  </a:ext>
                </a:extLst>
              </p14:cNvPr>
              <p14:cNvContentPartPr/>
              <p14:nvPr/>
            </p14:nvContentPartPr>
            <p14:xfrm>
              <a:off x="1961640" y="4109760"/>
              <a:ext cx="150840" cy="25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72B67A-CB6E-4692-B24D-798F18EA17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2280" y="4100400"/>
                <a:ext cx="169560" cy="27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369" y="367029"/>
            <a:ext cx="8033384" cy="30200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121285" indent="-342900">
              <a:lnSpc>
                <a:spcPct val="100299"/>
              </a:lnSpc>
              <a:spcBef>
                <a:spcPts val="9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These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2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variables are of the quantitative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type,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one  variable (Age) is called the independent and  denoted as (X) variable and the other (weight)  is called the dependent and denoted as (Y)  variables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find the relation between age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354965" marR="5080">
              <a:lnSpc>
                <a:spcPct val="100299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weight compute the simple correlation 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coefficient 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using the following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formula: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0610" y="4076700"/>
            <a:ext cx="4823460" cy="1405890"/>
          </a:xfrm>
          <a:custGeom>
            <a:avLst/>
            <a:gdLst/>
            <a:ahLst/>
            <a:cxnLst/>
            <a:rect l="l" t="t" r="r" b="b"/>
            <a:pathLst>
              <a:path w="4823459" h="1405889">
                <a:moveTo>
                  <a:pt x="4823460" y="0"/>
                </a:moveTo>
                <a:lnTo>
                  <a:pt x="0" y="0"/>
                </a:lnTo>
                <a:lnTo>
                  <a:pt x="0" y="1405890"/>
                </a:lnTo>
                <a:lnTo>
                  <a:pt x="4823460" y="1405890"/>
                </a:lnTo>
                <a:lnTo>
                  <a:pt x="482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41750" y="4133850"/>
            <a:ext cx="2103120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4050" spc="494" baseline="-5144" dirty="0">
                <a:latin typeface="Lucida Sans Unicode"/>
                <a:cs typeface="Lucida Sans Unicode"/>
              </a:rPr>
              <a:t>∑</a:t>
            </a:r>
            <a:r>
              <a:rPr sz="4050" spc="-397" baseline="-5144" dirty="0">
                <a:latin typeface="Lucida Sans Unicode"/>
                <a:cs typeface="Lucida Sans Unicode"/>
              </a:rPr>
              <a:t> </a:t>
            </a:r>
            <a:r>
              <a:rPr sz="1850" spc="310" dirty="0">
                <a:latin typeface="Times New Roman"/>
                <a:cs typeface="Times New Roman"/>
              </a:rPr>
              <a:t>xy</a:t>
            </a:r>
            <a:r>
              <a:rPr sz="1850" spc="310" dirty="0">
                <a:latin typeface="Lucida Sans Unicode"/>
                <a:cs typeface="Lucida Sans Unicode"/>
              </a:rPr>
              <a:t>−</a:t>
            </a:r>
            <a:r>
              <a:rPr sz="4050" spc="465" baseline="21604" dirty="0">
                <a:latin typeface="Lucida Sans Unicode"/>
                <a:cs typeface="Lucida Sans Unicode"/>
              </a:rPr>
              <a:t>∑</a:t>
            </a:r>
            <a:r>
              <a:rPr sz="4050" spc="-390" baseline="21604" dirty="0">
                <a:latin typeface="Lucida Sans Unicode"/>
                <a:cs typeface="Lucida Sans Unicode"/>
              </a:rPr>
              <a:t> </a:t>
            </a:r>
            <a:r>
              <a:rPr sz="2775" i="1" spc="209" baseline="39039" dirty="0">
                <a:latin typeface="Times New Roman"/>
                <a:cs typeface="Times New Roman"/>
              </a:rPr>
              <a:t>x</a:t>
            </a:r>
            <a:r>
              <a:rPr sz="2775" i="1" spc="-307" baseline="39039" dirty="0">
                <a:latin typeface="Times New Roman"/>
                <a:cs typeface="Times New Roman"/>
              </a:rPr>
              <a:t> </a:t>
            </a:r>
            <a:r>
              <a:rPr sz="4050" spc="494" baseline="21604" dirty="0">
                <a:latin typeface="Lucida Sans Unicode"/>
                <a:cs typeface="Lucida Sans Unicode"/>
              </a:rPr>
              <a:t>∑</a:t>
            </a:r>
            <a:r>
              <a:rPr sz="4050" spc="-187" baseline="21604" dirty="0">
                <a:latin typeface="Lucida Sans Unicode"/>
                <a:cs typeface="Lucida Sans Unicode"/>
              </a:rPr>
              <a:t> </a:t>
            </a:r>
            <a:r>
              <a:rPr sz="2775" i="1" spc="209" baseline="39039" dirty="0">
                <a:latin typeface="Times New Roman"/>
                <a:cs typeface="Times New Roman"/>
              </a:rPr>
              <a:t>y</a:t>
            </a:r>
            <a:endParaRPr sz="2775" baseline="39039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4570" y="4417059"/>
            <a:ext cx="1125220" cy="11430"/>
          </a:xfrm>
          <a:custGeom>
            <a:avLst/>
            <a:gdLst/>
            <a:ahLst/>
            <a:cxnLst/>
            <a:rect l="l" t="t" r="r" b="b"/>
            <a:pathLst>
              <a:path w="1125220" h="11429">
                <a:moveTo>
                  <a:pt x="1125219" y="0"/>
                </a:moveTo>
                <a:lnTo>
                  <a:pt x="0" y="0"/>
                </a:lnTo>
                <a:lnTo>
                  <a:pt x="0" y="11429"/>
                </a:lnTo>
                <a:lnTo>
                  <a:pt x="1125219" y="11429"/>
                </a:lnTo>
                <a:lnTo>
                  <a:pt x="1125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1089" y="4404359"/>
            <a:ext cx="473329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926715" algn="l"/>
                <a:tab pos="4694555" algn="l"/>
              </a:tabLst>
            </a:pPr>
            <a:r>
              <a:rPr sz="2775" i="1" spc="187" baseline="-31531" dirty="0">
                <a:latin typeface="Times New Roman"/>
                <a:cs typeface="Times New Roman"/>
              </a:rPr>
              <a:t>r</a:t>
            </a:r>
            <a:r>
              <a:rPr sz="2775" i="1" spc="-330" baseline="-31531" dirty="0">
                <a:latin typeface="Times New Roman"/>
                <a:cs typeface="Times New Roman"/>
              </a:rPr>
              <a:t> </a:t>
            </a:r>
            <a:r>
              <a:rPr sz="2775" spc="652" baseline="-31531" dirty="0">
                <a:latin typeface="Lucida Sans Unicode"/>
                <a:cs typeface="Lucida Sans Unicode"/>
              </a:rPr>
              <a:t>=</a:t>
            </a:r>
            <a:r>
              <a:rPr sz="1850" u="sng" spc="434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1850" i="1" u="sng" spc="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	</a:t>
            </a: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000" y="4574540"/>
            <a:ext cx="172720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spc="-4250" dirty="0">
                <a:latin typeface="Lucida Sans Unicode"/>
                <a:cs typeface="Lucida Sans Unicode"/>
              </a:rPr>
              <a:t>√</a:t>
            </a:r>
            <a:endParaRPr sz="67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45129" y="4742179"/>
            <a:ext cx="4090670" cy="8890"/>
          </a:xfrm>
          <a:custGeom>
            <a:avLst/>
            <a:gdLst/>
            <a:ahLst/>
            <a:cxnLst/>
            <a:rect l="l" t="t" r="r" b="b"/>
            <a:pathLst>
              <a:path w="4090670" h="8889">
                <a:moveTo>
                  <a:pt x="4090670" y="0"/>
                </a:moveTo>
                <a:lnTo>
                  <a:pt x="0" y="0"/>
                </a:lnTo>
                <a:lnTo>
                  <a:pt x="0" y="8890"/>
                </a:lnTo>
                <a:lnTo>
                  <a:pt x="4090670" y="8890"/>
                </a:lnTo>
                <a:lnTo>
                  <a:pt x="4090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54350" y="4918709"/>
            <a:ext cx="34480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330" dirty="0">
                <a:latin typeface="Lucida Sans Unicode"/>
                <a:cs typeface="Lucida Sans Unicode"/>
              </a:rPr>
              <a:t>∑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90290" y="4956809"/>
            <a:ext cx="11747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95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34079" y="4996179"/>
            <a:ext cx="4876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0" dirty="0">
                <a:latin typeface="Times New Roman"/>
                <a:cs typeface="Times New Roman"/>
              </a:rPr>
              <a:t>x</a:t>
            </a:r>
            <a:r>
              <a:rPr sz="1850" i="1" spc="390" dirty="0">
                <a:latin typeface="Times New Roman"/>
                <a:cs typeface="Times New Roman"/>
              </a:rPr>
              <a:t> </a:t>
            </a:r>
            <a:r>
              <a:rPr sz="1850" spc="254" dirty="0">
                <a:latin typeface="Lucida Sans Unicode"/>
                <a:cs typeface="Lucida Sans Unicode"/>
              </a:rPr>
              <a:t>−</a:t>
            </a:r>
            <a:endParaRPr sz="185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1600" y="4711700"/>
            <a:ext cx="91122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50" spc="270" dirty="0">
                <a:latin typeface="Lucida Sans Unicode"/>
                <a:cs typeface="Lucida Sans Unicode"/>
              </a:rPr>
              <a:t>(</a:t>
            </a:r>
            <a:r>
              <a:rPr sz="4050" spc="405" baseline="-5144" dirty="0">
                <a:latin typeface="Lucida Sans Unicode"/>
                <a:cs typeface="Lucida Sans Unicode"/>
              </a:rPr>
              <a:t>∑</a:t>
            </a:r>
            <a:r>
              <a:rPr sz="4050" spc="-975" baseline="-5144" dirty="0">
                <a:latin typeface="Lucida Sans Unicode"/>
                <a:cs typeface="Lucida Sans Unicode"/>
              </a:rPr>
              <a:t> </a:t>
            </a:r>
            <a:r>
              <a:rPr sz="1850" i="1" spc="140" dirty="0">
                <a:latin typeface="Times New Roman"/>
                <a:cs typeface="Times New Roman"/>
              </a:rPr>
              <a:t>x </a:t>
            </a:r>
            <a:r>
              <a:rPr sz="1850" spc="85" dirty="0">
                <a:latin typeface="Lucida Sans Unicode"/>
                <a:cs typeface="Lucida Sans Unicode"/>
              </a:rPr>
              <a:t>)</a:t>
            </a:r>
            <a:r>
              <a:rPr sz="1875" spc="127" baseline="35555" dirty="0">
                <a:latin typeface="Times New Roman"/>
                <a:cs typeface="Times New Roman"/>
              </a:rPr>
              <a:t>2</a:t>
            </a:r>
            <a:endParaRPr sz="1875" baseline="35555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31920" y="5171440"/>
            <a:ext cx="869950" cy="11430"/>
          </a:xfrm>
          <a:custGeom>
            <a:avLst/>
            <a:gdLst/>
            <a:ahLst/>
            <a:cxnLst/>
            <a:rect l="l" t="t" r="r" b="b"/>
            <a:pathLst>
              <a:path w="869950" h="11429">
                <a:moveTo>
                  <a:pt x="869950" y="0"/>
                </a:moveTo>
                <a:lnTo>
                  <a:pt x="0" y="0"/>
                </a:lnTo>
                <a:lnTo>
                  <a:pt x="0" y="11430"/>
                </a:lnTo>
                <a:lnTo>
                  <a:pt x="869950" y="11430"/>
                </a:lnTo>
                <a:lnTo>
                  <a:pt x="869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40300" y="4996179"/>
            <a:ext cx="9461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80" dirty="0">
                <a:latin typeface="Times New Roman"/>
                <a:cs typeface="Times New Roman"/>
              </a:rPr>
              <a:t>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0800" y="4918709"/>
            <a:ext cx="34480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330" dirty="0">
                <a:latin typeface="Lucida Sans Unicode"/>
                <a:cs typeface="Lucida Sans Unicode"/>
              </a:rPr>
              <a:t>∑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84520" y="4956809"/>
            <a:ext cx="117475" cy="2146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50" spc="95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44820" y="4996179"/>
            <a:ext cx="4876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i="1" spc="140" dirty="0">
                <a:latin typeface="Times New Roman"/>
                <a:cs typeface="Times New Roman"/>
              </a:rPr>
              <a:t>y</a:t>
            </a:r>
            <a:r>
              <a:rPr sz="1850" i="1" spc="390" dirty="0">
                <a:latin typeface="Times New Roman"/>
                <a:cs typeface="Times New Roman"/>
              </a:rPr>
              <a:t> </a:t>
            </a:r>
            <a:r>
              <a:rPr sz="1850" spc="254" dirty="0">
                <a:latin typeface="Lucida Sans Unicode"/>
                <a:cs typeface="Lucida Sans Unicode"/>
              </a:rPr>
              <a:t>−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04559" y="4711700"/>
            <a:ext cx="94678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50" spc="135" dirty="0">
                <a:latin typeface="Lucida Sans Unicode"/>
                <a:cs typeface="Lucida Sans Unicode"/>
              </a:rPr>
              <a:t>(</a:t>
            </a:r>
            <a:r>
              <a:rPr sz="1850" spc="-390" dirty="0">
                <a:latin typeface="Lucida Sans Unicode"/>
                <a:cs typeface="Lucida Sans Unicode"/>
              </a:rPr>
              <a:t> </a:t>
            </a:r>
            <a:r>
              <a:rPr sz="4050" spc="494" baseline="-5144" dirty="0">
                <a:latin typeface="Lucida Sans Unicode"/>
                <a:cs typeface="Lucida Sans Unicode"/>
              </a:rPr>
              <a:t>∑</a:t>
            </a:r>
            <a:r>
              <a:rPr sz="4050" spc="-397" baseline="-5144" dirty="0">
                <a:latin typeface="Lucida Sans Unicode"/>
                <a:cs typeface="Lucida Sans Unicode"/>
              </a:rPr>
              <a:t> </a:t>
            </a:r>
            <a:r>
              <a:rPr sz="1850" i="1" spc="140" dirty="0">
                <a:latin typeface="Times New Roman"/>
                <a:cs typeface="Times New Roman"/>
              </a:rPr>
              <a:t>y</a:t>
            </a:r>
            <a:r>
              <a:rPr sz="1850" i="1" spc="-90" dirty="0">
                <a:latin typeface="Times New Roman"/>
                <a:cs typeface="Times New Roman"/>
              </a:rPr>
              <a:t> </a:t>
            </a:r>
            <a:r>
              <a:rPr sz="1850" spc="85" dirty="0">
                <a:latin typeface="Lucida Sans Unicode"/>
                <a:cs typeface="Lucida Sans Unicode"/>
              </a:rPr>
              <a:t>)</a:t>
            </a:r>
            <a:r>
              <a:rPr sz="1875" spc="127" baseline="35555" dirty="0">
                <a:latin typeface="Times New Roman"/>
                <a:cs typeface="Times New Roman"/>
              </a:rPr>
              <a:t>2</a:t>
            </a:r>
            <a:endParaRPr sz="1875" baseline="3555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42659" y="5171440"/>
            <a:ext cx="892810" cy="11430"/>
          </a:xfrm>
          <a:custGeom>
            <a:avLst/>
            <a:gdLst/>
            <a:ahLst/>
            <a:cxnLst/>
            <a:rect l="l" t="t" r="r" b="b"/>
            <a:pathLst>
              <a:path w="892809" h="11429">
                <a:moveTo>
                  <a:pt x="892810" y="0"/>
                </a:moveTo>
                <a:lnTo>
                  <a:pt x="0" y="0"/>
                </a:lnTo>
                <a:lnTo>
                  <a:pt x="0" y="11430"/>
                </a:lnTo>
                <a:lnTo>
                  <a:pt x="892810" y="11430"/>
                </a:lnTo>
                <a:lnTo>
                  <a:pt x="892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82440" y="5144770"/>
            <a:ext cx="22923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40585" algn="l"/>
              </a:tabLst>
            </a:pPr>
            <a:r>
              <a:rPr sz="1850" i="1" spc="160" dirty="0">
                <a:latin typeface="Times New Roman"/>
                <a:cs typeface="Times New Roman"/>
              </a:rPr>
              <a:t>n	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0210" y="4715509"/>
            <a:ext cx="4117975" cy="7463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80235" algn="l"/>
                <a:tab pos="4008754" algn="l"/>
              </a:tabLst>
            </a:pPr>
            <a:r>
              <a:rPr sz="4750" spc="-795" dirty="0">
                <a:latin typeface="Lucida Sans Unicode"/>
                <a:cs typeface="Lucida Sans Unicode"/>
              </a:rPr>
              <a:t>(	)</a:t>
            </a:r>
            <a:r>
              <a:rPr sz="4750" spc="-620" dirty="0">
                <a:latin typeface="Lucida Sans Unicode"/>
                <a:cs typeface="Lucida Sans Unicode"/>
              </a:rPr>
              <a:t> </a:t>
            </a:r>
            <a:r>
              <a:rPr sz="4750" spc="-795" dirty="0">
                <a:latin typeface="Lucida Sans Unicode"/>
                <a:cs typeface="Lucida Sans Unicode"/>
              </a:rPr>
              <a:t>(</a:t>
            </a:r>
            <a:r>
              <a:rPr sz="4750" dirty="0">
                <a:latin typeface="Lucida Sans Unicode"/>
                <a:cs typeface="Lucida Sans Unicode"/>
              </a:rPr>
              <a:t>	</a:t>
            </a:r>
            <a:r>
              <a:rPr sz="4750" spc="-795" dirty="0">
                <a:latin typeface="Lucida Sans Unicode"/>
                <a:cs typeface="Lucida Sans Unicode"/>
              </a:rPr>
              <a:t>)</a:t>
            </a:r>
            <a:endParaRPr sz="47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7359" y="497840"/>
            <a:ext cx="85471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2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marL="27305" algn="ctr">
              <a:lnSpc>
                <a:spcPts val="2820"/>
              </a:lnSpc>
            </a:pPr>
            <a:r>
              <a:rPr sz="2400" b="1" spc="-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5009" y="676909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4059" y="585470"/>
            <a:ext cx="376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22" baseline="-16203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35950" y="585470"/>
            <a:ext cx="377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="1" spc="-15" baseline="-16203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009" y="1531620"/>
            <a:ext cx="728980" cy="395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4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4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4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  <a:p>
            <a:pPr marL="1270" algn="ctr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720"/>
              </a:spcBef>
            </a:pP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9929" y="336550"/>
            <a:ext cx="1066800" cy="56273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46990" indent="200660">
              <a:lnSpc>
                <a:spcPts val="2680"/>
              </a:lnSpc>
              <a:spcBef>
                <a:spcPts val="35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Age 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yea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681355">
              <a:lnSpc>
                <a:spcPts val="261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577850">
              <a:lnSpc>
                <a:spcPct val="100000"/>
              </a:lnSpc>
              <a:spcBef>
                <a:spcPts val="175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endParaRPr sz="24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4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183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181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endParaRPr sz="2400">
              <a:latin typeface="Verdana"/>
              <a:cs typeface="Verdana"/>
            </a:endParaRPr>
          </a:p>
          <a:p>
            <a:pPr marL="471805" marR="48260" indent="-115570">
              <a:lnSpc>
                <a:spcPts val="2820"/>
              </a:lnSpc>
              <a:spcBef>
                <a:spcPts val="2195"/>
              </a:spcBef>
            </a:pPr>
            <a:r>
              <a:rPr sz="2400" b="1" spc="-80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spc="85" dirty="0">
                <a:solidFill>
                  <a:srgbClr val="FFFFFF"/>
                </a:solidFill>
                <a:latin typeface="Verdana"/>
                <a:cs typeface="Verdana"/>
              </a:rPr>
              <a:t>∑  </a:t>
            </a: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41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0620" y="336550"/>
            <a:ext cx="1085850" cy="56273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25425" marR="55244" indent="-213360">
              <a:lnSpc>
                <a:spcPts val="2680"/>
              </a:lnSpc>
              <a:spcBef>
                <a:spcPts val="355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ig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(Kg)</a:t>
            </a:r>
            <a:endParaRPr sz="2400">
              <a:latin typeface="Arial"/>
              <a:cs typeface="Arial"/>
            </a:endParaRPr>
          </a:p>
          <a:p>
            <a:pPr marL="699135">
              <a:lnSpc>
                <a:spcPts val="2615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(y)</a:t>
            </a:r>
            <a:endParaRPr sz="2400">
              <a:latin typeface="Arial"/>
              <a:cs typeface="Arial"/>
            </a:endParaRPr>
          </a:p>
          <a:p>
            <a:pPr marL="489584">
              <a:lnSpc>
                <a:spcPct val="100000"/>
              </a:lnSpc>
              <a:spcBef>
                <a:spcPts val="175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  <a:endParaRPr sz="2400">
              <a:latin typeface="Verdana"/>
              <a:cs typeface="Verdana"/>
            </a:endParaRPr>
          </a:p>
          <a:p>
            <a:pPr marL="594995">
              <a:lnSpc>
                <a:spcPct val="100000"/>
              </a:lnSpc>
              <a:spcBef>
                <a:spcPts val="1820"/>
              </a:spcBef>
            </a:pP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endParaRPr sz="2400">
              <a:latin typeface="Verdana"/>
              <a:cs typeface="Verdana"/>
            </a:endParaRPr>
          </a:p>
          <a:p>
            <a:pPr marL="489584">
              <a:lnSpc>
                <a:spcPct val="100000"/>
              </a:lnSpc>
              <a:spcBef>
                <a:spcPts val="182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12</a:t>
            </a:r>
            <a:endParaRPr sz="2400">
              <a:latin typeface="Verdana"/>
              <a:cs typeface="Verdana"/>
            </a:endParaRPr>
          </a:p>
          <a:p>
            <a:pPr marL="489584">
              <a:lnSpc>
                <a:spcPct val="100000"/>
              </a:lnSpc>
              <a:spcBef>
                <a:spcPts val="182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400">
              <a:latin typeface="Verdana"/>
              <a:cs typeface="Verdana"/>
            </a:endParaRPr>
          </a:p>
          <a:p>
            <a:pPr marL="489584">
              <a:lnSpc>
                <a:spcPct val="100000"/>
              </a:lnSpc>
              <a:spcBef>
                <a:spcPts val="183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11</a:t>
            </a:r>
            <a:endParaRPr sz="2400">
              <a:latin typeface="Verdana"/>
              <a:cs typeface="Verdana"/>
            </a:endParaRPr>
          </a:p>
          <a:p>
            <a:pPr marL="489584">
              <a:lnSpc>
                <a:spcPct val="100000"/>
              </a:lnSpc>
              <a:spcBef>
                <a:spcPts val="181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13</a:t>
            </a:r>
            <a:endParaRPr sz="2400">
              <a:latin typeface="Verdana"/>
              <a:cs typeface="Verdana"/>
            </a:endParaRPr>
          </a:p>
          <a:p>
            <a:pPr marL="489584" marR="47625" indent="-115570">
              <a:lnSpc>
                <a:spcPts val="2820"/>
              </a:lnSpc>
              <a:spcBef>
                <a:spcPts val="2195"/>
              </a:spcBef>
            </a:pPr>
            <a:r>
              <a:rPr sz="2400" b="1" spc="-80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85" dirty="0">
                <a:solidFill>
                  <a:srgbClr val="FFFFFF"/>
                </a:solidFill>
                <a:latin typeface="Verdana"/>
                <a:cs typeface="Verdana"/>
              </a:rPr>
              <a:t>∑  </a:t>
            </a: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66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8470" y="1604009"/>
            <a:ext cx="824230" cy="435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84</a:t>
            </a:r>
            <a:endParaRPr sz="2400">
              <a:latin typeface="Verdana"/>
              <a:cs typeface="Verdana"/>
            </a:endParaRPr>
          </a:p>
          <a:p>
            <a:pPr marL="225425">
              <a:lnSpc>
                <a:spcPct val="100000"/>
              </a:lnSpc>
              <a:spcBef>
                <a:spcPts val="182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48</a:t>
            </a:r>
            <a:endParaRPr sz="2400">
              <a:latin typeface="Verdana"/>
              <a:cs typeface="Verdana"/>
            </a:endParaRPr>
          </a:p>
          <a:p>
            <a:pPr marL="225425">
              <a:lnSpc>
                <a:spcPct val="100000"/>
              </a:lnSpc>
              <a:spcBef>
                <a:spcPts val="182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96</a:t>
            </a:r>
            <a:endParaRPr sz="2400">
              <a:latin typeface="Verdana"/>
              <a:cs typeface="Verdana"/>
            </a:endParaRPr>
          </a:p>
          <a:p>
            <a:pPr marL="225425">
              <a:lnSpc>
                <a:spcPct val="100000"/>
              </a:lnSpc>
              <a:spcBef>
                <a:spcPts val="182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2400">
              <a:latin typeface="Verdana"/>
              <a:cs typeface="Verdana"/>
            </a:endParaRPr>
          </a:p>
          <a:p>
            <a:pPr marL="225425">
              <a:lnSpc>
                <a:spcPct val="100000"/>
              </a:lnSpc>
              <a:spcBef>
                <a:spcPts val="183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66</a:t>
            </a:r>
            <a:endParaRPr sz="2400">
              <a:latin typeface="Verdana"/>
              <a:cs typeface="Verdana"/>
            </a:endParaRPr>
          </a:p>
          <a:p>
            <a:pPr marL="120650">
              <a:lnSpc>
                <a:spcPct val="100000"/>
              </a:lnSpc>
              <a:spcBef>
                <a:spcPts val="1810"/>
              </a:spcBef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117</a:t>
            </a:r>
            <a:endParaRPr sz="2400">
              <a:latin typeface="Verdana"/>
              <a:cs typeface="Verdana"/>
            </a:endParaRPr>
          </a:p>
          <a:p>
            <a:pPr marL="12700" marR="5080" indent="52069">
              <a:lnSpc>
                <a:spcPts val="2740"/>
              </a:lnSpc>
              <a:spcBef>
                <a:spcPts val="2325"/>
              </a:spcBef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xy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85" dirty="0">
                <a:solidFill>
                  <a:srgbClr val="FFFFFF"/>
                </a:solidFill>
                <a:latin typeface="Verdana"/>
                <a:cs typeface="Verdana"/>
              </a:rPr>
              <a:t>∑ 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461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7840" y="1604009"/>
            <a:ext cx="2001520" cy="435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100"/>
              </a:spcBef>
              <a:tabLst>
                <a:tab pos="125920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49	144</a:t>
            </a:r>
            <a:endParaRPr sz="24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1820"/>
              </a:spcBef>
              <a:tabLst>
                <a:tab pos="136461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36	64</a:t>
            </a:r>
            <a:endParaRPr sz="24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1820"/>
              </a:spcBef>
              <a:tabLst>
                <a:tab pos="125920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64	144</a:t>
            </a:r>
            <a:endParaRPr sz="24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1820"/>
              </a:spcBef>
              <a:tabLst>
                <a:tab pos="125920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25	100</a:t>
            </a:r>
            <a:endParaRPr sz="24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1830"/>
              </a:spcBef>
              <a:tabLst>
                <a:tab pos="125920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36	121</a:t>
            </a:r>
            <a:endParaRPr sz="24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1810"/>
              </a:spcBef>
              <a:tabLst>
                <a:tab pos="1259205" algn="l"/>
              </a:tabLst>
            </a:pP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81	169</a:t>
            </a:r>
            <a:endParaRPr sz="2400">
              <a:latin typeface="Verdana"/>
              <a:cs typeface="Verdana"/>
            </a:endParaRPr>
          </a:p>
          <a:p>
            <a:pPr marL="106045" marR="5080" indent="-93980">
              <a:lnSpc>
                <a:spcPts val="2820"/>
              </a:lnSpc>
              <a:spcBef>
                <a:spcPts val="2195"/>
              </a:spcBef>
              <a:tabLst>
                <a:tab pos="1163955" algn="l"/>
                <a:tab pos="1259205" algn="l"/>
              </a:tabLst>
            </a:pPr>
            <a:r>
              <a:rPr sz="2400" b="1" spc="-70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spc="130" dirty="0">
                <a:solidFill>
                  <a:srgbClr val="FFFFFF"/>
                </a:solidFill>
                <a:latin typeface="Verdana"/>
                <a:cs typeface="Verdana"/>
              </a:rPr>
              <a:t>∑</a:t>
            </a:r>
            <a:r>
              <a:rPr sz="2400" b="1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b="1" spc="-70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00" b="1" spc="85" dirty="0">
                <a:solidFill>
                  <a:srgbClr val="FFFFFF"/>
                </a:solidFill>
                <a:latin typeface="Verdana"/>
                <a:cs typeface="Verdana"/>
              </a:rPr>
              <a:t>∑  </a:t>
            </a:r>
            <a:r>
              <a:rPr sz="2400" b="1" spc="-40" dirty="0">
                <a:solidFill>
                  <a:srgbClr val="FFFFFF"/>
                </a:solidFill>
                <a:latin typeface="Verdana"/>
                <a:cs typeface="Verdana"/>
              </a:rPr>
              <a:t>291		</a:t>
            </a:r>
            <a:r>
              <a:rPr sz="2400" b="1" spc="-45" dirty="0">
                <a:solidFill>
                  <a:srgbClr val="FFFFFF"/>
                </a:solidFill>
                <a:latin typeface="Verdana"/>
                <a:cs typeface="Verdana"/>
              </a:rPr>
              <a:t>742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85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3515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3850" y="26035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515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250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35150" y="260350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250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9209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2500" y="260350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9209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988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92090" y="260350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988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543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9880" y="260350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543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64930" y="260350"/>
            <a:ext cx="0" cy="1256030"/>
          </a:xfrm>
          <a:custGeom>
            <a:avLst/>
            <a:gdLst/>
            <a:ahLst/>
            <a:cxnLst/>
            <a:rect l="l" t="t" r="r" b="b"/>
            <a:pathLst>
              <a:path h="1256030">
                <a:moveTo>
                  <a:pt x="0" y="0"/>
                </a:moveTo>
                <a:lnTo>
                  <a:pt x="0" y="12560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85430" y="26035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85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515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3850" y="151638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3515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250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5150" y="1516380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250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9209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92500" y="1516380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209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5988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92090" y="1516380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988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543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59880" y="1516380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543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64930" y="1516380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85430" y="151638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385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3515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3850" y="2113279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3515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49250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35150" y="2113279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9250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9209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92500" y="2113279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9209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5988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92090" y="211327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5988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8543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59880" y="2113279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8543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64930" y="21132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85430" y="211327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385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3515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3850" y="2710179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3515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9250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35150" y="2710179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250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9209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92500" y="2710179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9209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5988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92090" y="271017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5988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8543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59880" y="2710179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8543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64930" y="27101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85430" y="271017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385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3515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3850" y="3307079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3515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9250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835150" y="3307079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49250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29209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92500" y="3307079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9209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5988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92090" y="330707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5988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8543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59880" y="3307079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88543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964930" y="33070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885430" y="330707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385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3515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3850" y="3903979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83515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9250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35150" y="3903979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9250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9209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492500" y="3903979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29209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65988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92090" y="390397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88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88543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59880" y="3903979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88543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64930" y="3903979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9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85430" y="390397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385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83515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23850" y="4500879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83515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9250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35150" y="4500879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49250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9209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492500" y="4500879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29209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5988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292090" y="450087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5988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8543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659880" y="4500879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88543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964930" y="4500879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36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885430" y="4500879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2385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3850" y="611124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83515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3850" y="509524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3515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35150" y="6111240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49250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835150" y="5095240"/>
            <a:ext cx="1657350" cy="0"/>
          </a:xfrm>
          <a:custGeom>
            <a:avLst/>
            <a:gdLst/>
            <a:ahLst/>
            <a:cxnLst/>
            <a:rect l="l" t="t" r="r" b="b"/>
            <a:pathLst>
              <a:path w="1657350">
                <a:moveTo>
                  <a:pt x="0" y="0"/>
                </a:moveTo>
                <a:lnTo>
                  <a:pt x="16573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49250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92500" y="6111240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29209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492500" y="5095240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9209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292090" y="6111240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65988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292090" y="5095240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5988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659880" y="6111240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8543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659880" y="5095240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88543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885430" y="611124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964930" y="5095240"/>
            <a:ext cx="0" cy="1016000"/>
          </a:xfrm>
          <a:custGeom>
            <a:avLst/>
            <a:gdLst/>
            <a:ahLst/>
            <a:cxnLst/>
            <a:rect l="l" t="t" r="r" b="b"/>
            <a:pathLst>
              <a:path h="1016000">
                <a:moveTo>
                  <a:pt x="0" y="0"/>
                </a:moveTo>
                <a:lnTo>
                  <a:pt x="0" y="10160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85430" y="5095240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5310" y="284479"/>
            <a:ext cx="2912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5" dirty="0">
                <a:solidFill>
                  <a:srgbClr val="B9FDE0"/>
                </a:solidFill>
                <a:latin typeface="Lucida Sans"/>
                <a:cs typeface="Lucida Sans"/>
              </a:rPr>
              <a:t>C</a:t>
            </a:r>
            <a:r>
              <a:rPr sz="3600" b="1" spc="105" dirty="0">
                <a:solidFill>
                  <a:srgbClr val="B9FDE0"/>
                </a:solidFill>
                <a:latin typeface="Lucida Sans"/>
                <a:cs typeface="Lucida Sans"/>
              </a:rPr>
              <a:t>o</a:t>
            </a:r>
            <a:r>
              <a:rPr sz="3600" b="1" spc="130" dirty="0">
                <a:solidFill>
                  <a:srgbClr val="B9FDE0"/>
                </a:solidFill>
                <a:latin typeface="Lucida Sans"/>
                <a:cs typeface="Lucida Sans"/>
              </a:rPr>
              <a:t>rr</a:t>
            </a:r>
            <a:r>
              <a:rPr sz="3600" b="1" spc="245" dirty="0">
                <a:solidFill>
                  <a:srgbClr val="B9FDE0"/>
                </a:solidFill>
                <a:latin typeface="Lucida Sans"/>
                <a:cs typeface="Lucida Sans"/>
              </a:rPr>
              <a:t>ela</a:t>
            </a:r>
            <a:r>
              <a:rPr sz="3600" b="1" spc="190" dirty="0">
                <a:solidFill>
                  <a:srgbClr val="B9FDE0"/>
                </a:solidFill>
                <a:latin typeface="Lucida Sans"/>
                <a:cs typeface="Lucida Sans"/>
              </a:rPr>
              <a:t>t</a:t>
            </a:r>
            <a:r>
              <a:rPr sz="3600" b="1" spc="60" dirty="0">
                <a:solidFill>
                  <a:srgbClr val="B9FDE0"/>
                </a:solidFill>
                <a:latin typeface="Lucida Sans"/>
                <a:cs typeface="Lucida Sans"/>
              </a:rPr>
              <a:t>i</a:t>
            </a:r>
            <a:r>
              <a:rPr sz="3600" b="1" spc="165" dirty="0">
                <a:solidFill>
                  <a:srgbClr val="B9FDE0"/>
                </a:solidFill>
                <a:latin typeface="Lucida Sans"/>
                <a:cs typeface="Lucida Sans"/>
              </a:rPr>
              <a:t>o</a:t>
            </a:r>
            <a:r>
              <a:rPr sz="3600" b="1" spc="195" dirty="0">
                <a:solidFill>
                  <a:srgbClr val="B9FDE0"/>
                </a:solidFill>
                <a:latin typeface="Lucida Sans"/>
                <a:cs typeface="Lucida Sans"/>
              </a:rPr>
              <a:t>n</a:t>
            </a:r>
            <a:endParaRPr sz="36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35759"/>
            <a:ext cx="7731125" cy="35560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tabLst>
                <a:tab pos="4909820" algn="l"/>
              </a:tabLst>
            </a:pPr>
            <a:r>
              <a:rPr sz="3200" spc="-15" dirty="0">
                <a:solidFill>
                  <a:srgbClr val="FFFFFF"/>
                </a:solidFill>
                <a:latin typeface="Lucida Sans"/>
                <a:cs typeface="Lucida Sans"/>
              </a:rPr>
              <a:t>Finding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3200" spc="4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relationship	</a:t>
            </a:r>
            <a:r>
              <a:rPr sz="3200" spc="110" dirty="0">
                <a:solidFill>
                  <a:srgbClr val="FFFFFF"/>
                </a:solidFill>
                <a:latin typeface="Lucida Sans"/>
                <a:cs typeface="Lucida Sans"/>
              </a:rPr>
              <a:t>between </a:t>
            </a:r>
            <a:r>
              <a:rPr sz="3200" spc="65" dirty="0">
                <a:solidFill>
                  <a:srgbClr val="FFFFFF"/>
                </a:solidFill>
                <a:latin typeface="Lucida Sans"/>
                <a:cs typeface="Lucida Sans"/>
              </a:rPr>
              <a:t>two  </a:t>
            </a:r>
            <a:r>
              <a:rPr sz="3200" spc="80" dirty="0">
                <a:solidFill>
                  <a:srgbClr val="FFFFFF"/>
                </a:solidFill>
                <a:latin typeface="Lucida Sans"/>
                <a:cs typeface="Lucida Sans"/>
              </a:rPr>
              <a:t>quantitative </a:t>
            </a:r>
            <a:r>
              <a:rPr sz="3200" spc="85" dirty="0">
                <a:solidFill>
                  <a:srgbClr val="FFFFFF"/>
                </a:solidFill>
                <a:latin typeface="Lucida Sans"/>
                <a:cs typeface="Lucida Sans"/>
              </a:rPr>
              <a:t>variables </a:t>
            </a:r>
            <a:r>
              <a:rPr sz="3200" spc="40" dirty="0">
                <a:solidFill>
                  <a:srgbClr val="FFFFFF"/>
                </a:solidFill>
                <a:latin typeface="Lucida Sans"/>
                <a:cs typeface="Lucida Sans"/>
              </a:rPr>
              <a:t>without</a:t>
            </a:r>
            <a:r>
              <a:rPr sz="3200" spc="-1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Lucida Sans"/>
                <a:cs typeface="Lucida Sans"/>
              </a:rPr>
              <a:t>being  </a:t>
            </a:r>
            <a:r>
              <a:rPr sz="3200" spc="85" dirty="0">
                <a:solidFill>
                  <a:srgbClr val="FFFFFF"/>
                </a:solidFill>
                <a:latin typeface="Lucida Sans"/>
                <a:cs typeface="Lucida Sans"/>
              </a:rPr>
              <a:t>able 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to </a:t>
            </a:r>
            <a:r>
              <a:rPr sz="3200" spc="20" dirty="0">
                <a:solidFill>
                  <a:srgbClr val="FFFFFF"/>
                </a:solidFill>
                <a:latin typeface="Lucida Sans"/>
                <a:cs typeface="Lucida Sans"/>
              </a:rPr>
              <a:t>infer </a:t>
            </a:r>
            <a:r>
              <a:rPr sz="3200" spc="90" dirty="0">
                <a:solidFill>
                  <a:srgbClr val="FFFFFF"/>
                </a:solidFill>
                <a:latin typeface="Lucida Sans"/>
                <a:cs typeface="Lucida Sans"/>
              </a:rPr>
              <a:t>causal</a:t>
            </a:r>
            <a:r>
              <a:rPr sz="3200" spc="-12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relationships</a:t>
            </a:r>
            <a:endParaRPr sz="32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950">
              <a:latin typeface="Lucida Sans"/>
              <a:cs typeface="Lucida Sans"/>
            </a:endParaRPr>
          </a:p>
          <a:p>
            <a:pPr marL="355600" marR="391795" indent="-342900">
              <a:lnSpc>
                <a:spcPct val="100499"/>
              </a:lnSpc>
              <a:spcBef>
                <a:spcPts val="5"/>
              </a:spcBef>
              <a:tabLst>
                <a:tab pos="1664970" algn="l"/>
              </a:tabLst>
            </a:pPr>
            <a:r>
              <a:rPr sz="3200" spc="20" dirty="0">
                <a:solidFill>
                  <a:srgbClr val="FFCC00"/>
                </a:solidFill>
                <a:latin typeface="Lucida Sans"/>
                <a:cs typeface="Lucida Sans"/>
              </a:rPr>
              <a:t>Correlation </a:t>
            </a:r>
            <a:r>
              <a:rPr sz="3200" spc="-5" dirty="0">
                <a:solidFill>
                  <a:srgbClr val="FFFFFF"/>
                </a:solidFill>
                <a:latin typeface="Lucida Sans"/>
                <a:cs typeface="Lucida Sans"/>
              </a:rPr>
              <a:t>is </a:t>
            </a:r>
            <a:r>
              <a:rPr sz="3200" spc="190" dirty="0">
                <a:solidFill>
                  <a:srgbClr val="FFFFFF"/>
                </a:solidFill>
                <a:latin typeface="Lucida Sans"/>
                <a:cs typeface="Lucida Sans"/>
              </a:rPr>
              <a:t>a </a:t>
            </a:r>
            <a:r>
              <a:rPr sz="3200" spc="55" dirty="0">
                <a:solidFill>
                  <a:srgbClr val="FFFFFF"/>
                </a:solidFill>
                <a:latin typeface="Lucida Sans"/>
                <a:cs typeface="Lucida Sans"/>
              </a:rPr>
              <a:t>statistical</a:t>
            </a:r>
            <a:r>
              <a:rPr sz="3200" spc="-1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Lucida Sans"/>
                <a:cs typeface="Lucida Sans"/>
              </a:rPr>
              <a:t>technique  used 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to </a:t>
            </a:r>
            <a:r>
              <a:rPr sz="3200" spc="75" dirty="0">
                <a:solidFill>
                  <a:srgbClr val="FFFFFF"/>
                </a:solidFill>
                <a:latin typeface="Lucida Sans"/>
                <a:cs typeface="Lucida Sans"/>
              </a:rPr>
              <a:t>determine </a:t>
            </a:r>
            <a:r>
              <a:rPr sz="3200" spc="95" dirty="0">
                <a:solidFill>
                  <a:srgbClr val="FFFFFF"/>
                </a:solidFill>
                <a:latin typeface="Lucida Sans"/>
                <a:cs typeface="Lucida Sans"/>
              </a:rPr>
              <a:t>the </a:t>
            </a:r>
            <a:r>
              <a:rPr sz="3200" spc="85" dirty="0">
                <a:solidFill>
                  <a:srgbClr val="FFFFFF"/>
                </a:solidFill>
                <a:latin typeface="Lucida Sans"/>
                <a:cs typeface="Lucida Sans"/>
              </a:rPr>
              <a:t>degree </a:t>
            </a:r>
            <a:r>
              <a:rPr sz="3200" spc="25" dirty="0">
                <a:solidFill>
                  <a:srgbClr val="FFFFFF"/>
                </a:solidFill>
                <a:latin typeface="Lucida Sans"/>
                <a:cs typeface="Lucida Sans"/>
              </a:rPr>
              <a:t>to  </a:t>
            </a:r>
            <a:r>
              <a:rPr sz="3200" spc="55" dirty="0">
                <a:solidFill>
                  <a:srgbClr val="FFFFFF"/>
                </a:solidFill>
                <a:latin typeface="Lucida Sans"/>
                <a:cs typeface="Lucida Sans"/>
              </a:rPr>
              <a:t>which	</a:t>
            </a:r>
            <a:r>
              <a:rPr sz="3200" spc="65" dirty="0">
                <a:solidFill>
                  <a:srgbClr val="FFFFFF"/>
                </a:solidFill>
                <a:latin typeface="Lucida Sans"/>
                <a:cs typeface="Lucida Sans"/>
              </a:rPr>
              <a:t>two </a:t>
            </a:r>
            <a:r>
              <a:rPr sz="3200" spc="85" dirty="0">
                <a:solidFill>
                  <a:srgbClr val="FFFFFF"/>
                </a:solidFill>
                <a:latin typeface="Lucida Sans"/>
                <a:cs typeface="Lucida Sans"/>
              </a:rPr>
              <a:t>variables </a:t>
            </a:r>
            <a:r>
              <a:rPr sz="3200" spc="100" dirty="0">
                <a:solidFill>
                  <a:srgbClr val="FFFFFF"/>
                </a:solidFill>
                <a:latin typeface="Lucida Sans"/>
                <a:cs typeface="Lucida Sans"/>
              </a:rPr>
              <a:t>are</a:t>
            </a:r>
            <a:r>
              <a:rPr sz="3200" spc="-18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Lucida Sans"/>
                <a:cs typeface="Lucida Sans"/>
              </a:rPr>
              <a:t>related</a:t>
            </a:r>
            <a:endParaRPr sz="3200">
              <a:latin typeface="Lucida Sans"/>
              <a:cs typeface="Lucida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EE62C3-3FBE-4F35-826F-6ADE31894034}"/>
                  </a:ext>
                </a:extLst>
              </p14:cNvPr>
              <p14:cNvContentPartPr/>
              <p14:nvPr/>
            </p14:nvContentPartPr>
            <p14:xfrm>
              <a:off x="4624560" y="4711320"/>
              <a:ext cx="379800" cy="7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EE62C3-3FBE-4F35-826F-6ADE318940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5200" y="4701960"/>
                <a:ext cx="398520" cy="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503930"/>
            <a:ext cx="4274185" cy="120904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=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0.759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strong direct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7539" y="1052830"/>
            <a:ext cx="5113020" cy="1871980"/>
          </a:xfrm>
          <a:custGeom>
            <a:avLst/>
            <a:gdLst/>
            <a:ahLst/>
            <a:cxnLst/>
            <a:rect l="l" t="t" r="r" b="b"/>
            <a:pathLst>
              <a:path w="5113020" h="1871980">
                <a:moveTo>
                  <a:pt x="5113020" y="0"/>
                </a:moveTo>
                <a:lnTo>
                  <a:pt x="0" y="0"/>
                </a:lnTo>
                <a:lnTo>
                  <a:pt x="0" y="1871980"/>
                </a:lnTo>
                <a:lnTo>
                  <a:pt x="5113020" y="1871980"/>
                </a:lnTo>
                <a:lnTo>
                  <a:pt x="5113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9670" y="998219"/>
            <a:ext cx="199263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900" spc="300" baseline="-35256" dirty="0">
                <a:latin typeface="Times New Roman"/>
                <a:cs typeface="Times New Roman"/>
              </a:rPr>
              <a:t>461</a:t>
            </a:r>
            <a:r>
              <a:rPr sz="3900" spc="300" baseline="-35256" dirty="0">
                <a:latin typeface="Lucida Sans Unicode"/>
                <a:cs typeface="Lucida Sans Unicode"/>
              </a:rPr>
              <a:t>−</a:t>
            </a:r>
            <a:r>
              <a:rPr sz="2600" u="heavy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41</a:t>
            </a:r>
            <a:r>
              <a:rPr sz="2600" u="heavy" spc="20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×</a:t>
            </a:r>
            <a:r>
              <a:rPr sz="2600" u="heavy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66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0879" y="1418589"/>
            <a:ext cx="496697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863725" algn="l"/>
                <a:tab pos="4928235" algn="l"/>
              </a:tabLst>
            </a:pPr>
            <a:r>
              <a:rPr sz="3900" i="1" spc="150" baseline="-35256" dirty="0">
                <a:latin typeface="Times New Roman"/>
                <a:cs typeface="Times New Roman"/>
              </a:rPr>
              <a:t>r</a:t>
            </a:r>
            <a:r>
              <a:rPr sz="3900" i="1" spc="-487" baseline="-35256" dirty="0">
                <a:latin typeface="Times New Roman"/>
                <a:cs typeface="Times New Roman"/>
              </a:rPr>
              <a:t> </a:t>
            </a:r>
            <a:r>
              <a:rPr sz="3900" spc="675" baseline="-35256" dirty="0">
                <a:latin typeface="Lucida Sans Unicode"/>
                <a:cs typeface="Lucida Sans Unicode"/>
              </a:rPr>
              <a:t>=</a:t>
            </a:r>
            <a:r>
              <a:rPr sz="2600" u="heavy" spc="45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2600" u="heavy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	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0789" y="1670050"/>
            <a:ext cx="219710" cy="1429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200" b="0" spc="-5900" dirty="0">
                <a:solidFill>
                  <a:srgbClr val="000000"/>
                </a:solidFill>
                <a:latin typeface="Lucida Sans Unicode"/>
                <a:cs typeface="Lucida Sans Unicode"/>
              </a:rPr>
              <a:t>√</a:t>
            </a:r>
            <a:endParaRPr sz="9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6370" y="1911350"/>
            <a:ext cx="4144010" cy="10160"/>
          </a:xfrm>
          <a:custGeom>
            <a:avLst/>
            <a:gdLst/>
            <a:ahLst/>
            <a:cxnLst/>
            <a:rect l="l" t="t" r="r" b="b"/>
            <a:pathLst>
              <a:path w="4144009" h="10160">
                <a:moveTo>
                  <a:pt x="4144009" y="0"/>
                </a:moveTo>
                <a:lnTo>
                  <a:pt x="0" y="0"/>
                </a:lnTo>
                <a:lnTo>
                  <a:pt x="0" y="10160"/>
                </a:lnTo>
                <a:lnTo>
                  <a:pt x="4144009" y="10160"/>
                </a:lnTo>
                <a:lnTo>
                  <a:pt x="4144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53689" y="2233930"/>
            <a:ext cx="86233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20" dirty="0">
                <a:latin typeface="Times New Roman"/>
                <a:cs typeface="Times New Roman"/>
              </a:rPr>
              <a:t>2</a:t>
            </a:r>
            <a:r>
              <a:rPr sz="2600" spc="130" dirty="0">
                <a:latin typeface="Times New Roman"/>
                <a:cs typeface="Times New Roman"/>
              </a:rPr>
              <a:t>9</a:t>
            </a:r>
            <a:r>
              <a:rPr sz="2600" spc="145" dirty="0">
                <a:latin typeface="Times New Roman"/>
                <a:cs typeface="Times New Roman"/>
              </a:rPr>
              <a:t>1</a:t>
            </a:r>
            <a:r>
              <a:rPr sz="2600" spc="210" dirty="0">
                <a:latin typeface="Lucida Sans Unicode"/>
                <a:cs typeface="Lucida Sans Unicode"/>
              </a:rPr>
              <a:t>−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3959" y="2024380"/>
            <a:ext cx="69659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25" dirty="0">
                <a:latin typeface="Lucida Sans Unicode"/>
                <a:cs typeface="Lucida Sans Unicode"/>
              </a:rPr>
              <a:t>(</a:t>
            </a:r>
            <a:r>
              <a:rPr sz="2600" spc="-610" dirty="0">
                <a:latin typeface="Lucida Sans Unicode"/>
                <a:cs typeface="Lucida Sans Unicode"/>
              </a:rPr>
              <a:t> </a:t>
            </a:r>
            <a:r>
              <a:rPr sz="2600" spc="190" dirty="0">
                <a:latin typeface="Times New Roman"/>
                <a:cs typeface="Times New Roman"/>
              </a:rPr>
              <a:t>41</a:t>
            </a:r>
            <a:r>
              <a:rPr sz="2600" spc="190" dirty="0">
                <a:latin typeface="Lucida Sans Unicode"/>
                <a:cs typeface="Lucida Sans Unicode"/>
              </a:rPr>
              <a:t>)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3800" y="2475229"/>
            <a:ext cx="835660" cy="16510"/>
          </a:xfrm>
          <a:custGeom>
            <a:avLst/>
            <a:gdLst/>
            <a:ahLst/>
            <a:cxnLst/>
            <a:rect l="l" t="t" r="r" b="b"/>
            <a:pathLst>
              <a:path w="835660" h="16510">
                <a:moveTo>
                  <a:pt x="835660" y="0"/>
                </a:moveTo>
                <a:lnTo>
                  <a:pt x="0" y="0"/>
                </a:lnTo>
                <a:lnTo>
                  <a:pt x="0" y="16510"/>
                </a:lnTo>
                <a:lnTo>
                  <a:pt x="835660" y="16510"/>
                </a:lnTo>
                <a:lnTo>
                  <a:pt x="835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47259" y="2233930"/>
            <a:ext cx="1113790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3525" algn="l"/>
              </a:tabLst>
            </a:pPr>
            <a:r>
              <a:rPr sz="2600" spc="65" dirty="0">
                <a:latin typeface="Times New Roman"/>
                <a:cs typeface="Times New Roman"/>
              </a:rPr>
              <a:t>.	</a:t>
            </a:r>
            <a:r>
              <a:rPr sz="2600" spc="130" dirty="0">
                <a:latin typeface="Times New Roman"/>
                <a:cs typeface="Times New Roman"/>
              </a:rPr>
              <a:t>7</a:t>
            </a:r>
            <a:r>
              <a:rPr sz="2600" spc="120" dirty="0">
                <a:latin typeface="Times New Roman"/>
                <a:cs typeface="Times New Roman"/>
              </a:rPr>
              <a:t>4</a:t>
            </a:r>
            <a:r>
              <a:rPr sz="2600" spc="145" dirty="0">
                <a:latin typeface="Times New Roman"/>
                <a:cs typeface="Times New Roman"/>
              </a:rPr>
              <a:t>2</a:t>
            </a:r>
            <a:r>
              <a:rPr sz="2600" spc="210" dirty="0">
                <a:latin typeface="Lucida Sans Unicode"/>
                <a:cs typeface="Lucida Sans Unicode"/>
              </a:rPr>
              <a:t>−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66129" y="2024380"/>
            <a:ext cx="71945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25" dirty="0">
                <a:latin typeface="Lucida Sans Unicode"/>
                <a:cs typeface="Lucida Sans Unicode"/>
              </a:rPr>
              <a:t>(</a:t>
            </a:r>
            <a:r>
              <a:rPr sz="2600" spc="-575" dirty="0">
                <a:latin typeface="Lucida Sans Unicode"/>
                <a:cs typeface="Lucida Sans Unicode"/>
              </a:rPr>
              <a:t> </a:t>
            </a:r>
            <a:r>
              <a:rPr sz="2600" spc="130" dirty="0">
                <a:latin typeface="Times New Roman"/>
                <a:cs typeface="Times New Roman"/>
              </a:rPr>
              <a:t>66</a:t>
            </a:r>
            <a:r>
              <a:rPr sz="2600" spc="-335" dirty="0">
                <a:latin typeface="Times New Roman"/>
                <a:cs typeface="Times New Roman"/>
              </a:rPr>
              <a:t> </a:t>
            </a:r>
            <a:r>
              <a:rPr sz="2600" spc="125" dirty="0">
                <a:latin typeface="Lucida Sans Unicode"/>
                <a:cs typeface="Lucida Sans Unicode"/>
              </a:rPr>
              <a:t>)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8490" y="1990090"/>
            <a:ext cx="229171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7095" algn="l"/>
              </a:tabLst>
            </a:pPr>
            <a:r>
              <a:rPr sz="1750" spc="75" dirty="0">
                <a:latin typeface="Times New Roman"/>
                <a:cs typeface="Times New Roman"/>
              </a:rPr>
              <a:t>2	2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78829" y="2475229"/>
            <a:ext cx="836930" cy="16510"/>
          </a:xfrm>
          <a:custGeom>
            <a:avLst/>
            <a:gdLst/>
            <a:ahLst/>
            <a:cxnLst/>
            <a:rect l="l" t="t" r="r" b="b"/>
            <a:pathLst>
              <a:path w="836929" h="16510">
                <a:moveTo>
                  <a:pt x="836929" y="0"/>
                </a:moveTo>
                <a:lnTo>
                  <a:pt x="0" y="0"/>
                </a:lnTo>
                <a:lnTo>
                  <a:pt x="0" y="16510"/>
                </a:lnTo>
                <a:lnTo>
                  <a:pt x="836929" y="16510"/>
                </a:lnTo>
                <a:lnTo>
                  <a:pt x="83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39870" y="2465069"/>
            <a:ext cx="2352675" cy="4267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157095" algn="l"/>
              </a:tabLst>
            </a:pPr>
            <a:r>
              <a:rPr sz="2600" spc="130" dirty="0">
                <a:latin typeface="Times New Roman"/>
                <a:cs typeface="Times New Roman"/>
              </a:rPr>
              <a:t>6	6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17800" y="1786889"/>
            <a:ext cx="4168775" cy="1139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05635" algn="l"/>
                <a:tab pos="4050665" algn="l"/>
              </a:tabLst>
            </a:pPr>
            <a:r>
              <a:rPr sz="7300" spc="-1550" dirty="0">
                <a:latin typeface="Lucida Sans Unicode"/>
                <a:cs typeface="Lucida Sans Unicode"/>
              </a:rPr>
              <a:t>[	]</a:t>
            </a:r>
            <a:r>
              <a:rPr sz="7300" spc="-1155" dirty="0">
                <a:latin typeface="Lucida Sans Unicode"/>
                <a:cs typeface="Lucida Sans Unicode"/>
              </a:rPr>
              <a:t> </a:t>
            </a:r>
            <a:r>
              <a:rPr sz="7300" spc="-1550" dirty="0">
                <a:latin typeface="Lucida Sans Unicode"/>
                <a:cs typeface="Lucida Sans Unicode"/>
              </a:rPr>
              <a:t>[</a:t>
            </a:r>
            <a:r>
              <a:rPr sz="7300" dirty="0">
                <a:latin typeface="Lucida Sans Unicode"/>
                <a:cs typeface="Lucida Sans Unicode"/>
              </a:rPr>
              <a:t>	</a:t>
            </a:r>
            <a:r>
              <a:rPr sz="7300" spc="-1550" dirty="0">
                <a:latin typeface="Lucida Sans Unicode"/>
                <a:cs typeface="Lucida Sans Unicode"/>
              </a:rPr>
              <a:t>]</a:t>
            </a:r>
            <a:endParaRPr sz="7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406400"/>
            <a:ext cx="77006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8770" marR="5080" indent="-284607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Arial"/>
                <a:cs typeface="Arial"/>
              </a:rPr>
              <a:t>EXAMPLE: </a:t>
            </a:r>
            <a:r>
              <a:rPr sz="2800" spc="-5" dirty="0">
                <a:latin typeface="Arial"/>
                <a:cs typeface="Arial"/>
              </a:rPr>
              <a:t>Relationship between </a:t>
            </a:r>
            <a:r>
              <a:rPr sz="2800" spc="-15" dirty="0">
                <a:latin typeface="Arial"/>
                <a:cs typeface="Arial"/>
              </a:rPr>
              <a:t>Anxiety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  </a:t>
            </a:r>
            <a:r>
              <a:rPr sz="2800" spc="-60" dirty="0">
                <a:latin typeface="Arial"/>
                <a:cs typeface="Arial"/>
              </a:rPr>
              <a:t>Test</a:t>
            </a:r>
            <a:r>
              <a:rPr sz="2800" spc="-10" dirty="0">
                <a:latin typeface="Arial"/>
                <a:cs typeface="Arial"/>
              </a:rPr>
              <a:t> Scores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0820" y="2020232"/>
          <a:ext cx="8452482" cy="40050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11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43858">
                <a:tc>
                  <a:txBody>
                    <a:bodyPr/>
                    <a:lstStyle/>
                    <a:p>
                      <a:pPr marL="473709">
                        <a:lnSpc>
                          <a:spcPts val="2655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)X(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4781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ts val="2055"/>
                        </a:lnSpc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score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(Y)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61594" algn="ctr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02260">
                        <a:lnSpc>
                          <a:spcPct val="100000"/>
                        </a:lnSpc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64135" algn="ctr">
                        <a:lnSpc>
                          <a:spcPct val="100000"/>
                        </a:lnSpc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99"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49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064"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36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985">
                <a:tc>
                  <a:txBody>
                    <a:bodyPr/>
                    <a:lstStyle/>
                    <a:p>
                      <a:pPr marR="163830" algn="ctr">
                        <a:lnSpc>
                          <a:spcPts val="3295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 =</a:t>
                      </a:r>
                      <a:r>
                        <a:rPr sz="2800" b="1" spc="-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32∑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ts val="3295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 =</a:t>
                      </a:r>
                      <a:r>
                        <a:rPr sz="28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32∑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2740"/>
                        </a:lnSpc>
                      </a:pPr>
                      <a:r>
                        <a:rPr sz="4200" b="1" baseline="-168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3295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8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230∑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2740"/>
                        </a:lnSpc>
                      </a:pPr>
                      <a:r>
                        <a:rPr sz="4200" b="1" baseline="-168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3295"/>
                        </a:lnSpc>
                        <a:spcBef>
                          <a:spcPts val="22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8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204∑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ts val="3295"/>
                        </a:lnSpc>
                        <a:spcBef>
                          <a:spcPts val="22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XY=129∑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68300" y="1562100"/>
            <a:ext cx="2529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nx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iety	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1620" y="1450340"/>
            <a:ext cx="2262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859914" algn="l"/>
              </a:tabLst>
            </a:pPr>
            <a:r>
              <a:rPr sz="4200" b="1" baseline="-1686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4200" b="1" baseline="-1686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1269" y="1557020"/>
            <a:ext cx="4991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557019"/>
            <a:ext cx="6350" cy="901700"/>
          </a:xfrm>
          <a:custGeom>
            <a:avLst/>
            <a:gdLst/>
            <a:ahLst/>
            <a:cxnLst/>
            <a:rect l="l" t="t" r="r" b="b"/>
            <a:pathLst>
              <a:path w="6350" h="901700">
                <a:moveTo>
                  <a:pt x="0" y="0"/>
                </a:moveTo>
                <a:lnTo>
                  <a:pt x="0" y="901700"/>
                </a:lnTo>
                <a:lnTo>
                  <a:pt x="6350" y="899159"/>
                </a:lnTo>
                <a:lnTo>
                  <a:pt x="635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6729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5" y="1557019"/>
            <a:ext cx="1772285" cy="6350"/>
          </a:xfrm>
          <a:custGeom>
            <a:avLst/>
            <a:gdLst/>
            <a:ahLst/>
            <a:cxnLst/>
            <a:rect l="l" t="t" r="r" b="b"/>
            <a:pathLst>
              <a:path w="1772285" h="6350">
                <a:moveTo>
                  <a:pt x="0" y="6350"/>
                </a:moveTo>
                <a:lnTo>
                  <a:pt x="1772285" y="6350"/>
                </a:lnTo>
                <a:lnTo>
                  <a:pt x="177228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550669"/>
            <a:ext cx="1778000" cy="6350"/>
          </a:xfrm>
          <a:custGeom>
            <a:avLst/>
            <a:gdLst/>
            <a:ahLst/>
            <a:cxnLst/>
            <a:rect l="l" t="t" r="r" b="b"/>
            <a:pathLst>
              <a:path w="1778000" h="6350">
                <a:moveTo>
                  <a:pt x="0" y="6350"/>
                </a:moveTo>
                <a:lnTo>
                  <a:pt x="1778000" y="6350"/>
                </a:lnTo>
                <a:lnTo>
                  <a:pt x="177800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6729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92170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74189" y="1550669"/>
            <a:ext cx="1620520" cy="12700"/>
          </a:xfrm>
          <a:custGeom>
            <a:avLst/>
            <a:gdLst/>
            <a:ahLst/>
            <a:cxnLst/>
            <a:rect l="l" t="t" r="r" b="b"/>
            <a:pathLst>
              <a:path w="1620520" h="12700">
                <a:moveTo>
                  <a:pt x="1620520" y="0"/>
                </a:moveTo>
                <a:lnTo>
                  <a:pt x="0" y="0"/>
                </a:lnTo>
                <a:lnTo>
                  <a:pt x="5080" y="12700"/>
                </a:lnTo>
                <a:lnTo>
                  <a:pt x="1615439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92170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01920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89629" y="1550669"/>
            <a:ext cx="1814830" cy="12700"/>
          </a:xfrm>
          <a:custGeom>
            <a:avLst/>
            <a:gdLst/>
            <a:ahLst/>
            <a:cxnLst/>
            <a:rect l="l" t="t" r="r" b="b"/>
            <a:pathLst>
              <a:path w="1814829" h="12700">
                <a:moveTo>
                  <a:pt x="1814830" y="0"/>
                </a:moveTo>
                <a:lnTo>
                  <a:pt x="0" y="0"/>
                </a:lnTo>
                <a:lnTo>
                  <a:pt x="5080" y="12700"/>
                </a:lnTo>
                <a:lnTo>
                  <a:pt x="180975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1920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1669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99379" y="1550669"/>
            <a:ext cx="1814830" cy="12700"/>
          </a:xfrm>
          <a:custGeom>
            <a:avLst/>
            <a:gdLst/>
            <a:ahLst/>
            <a:cxnLst/>
            <a:rect l="l" t="t" r="r" b="b"/>
            <a:pathLst>
              <a:path w="1814829" h="12700">
                <a:moveTo>
                  <a:pt x="1814829" y="0"/>
                </a:moveTo>
                <a:lnTo>
                  <a:pt x="0" y="0"/>
                </a:lnTo>
                <a:lnTo>
                  <a:pt x="5080" y="12700"/>
                </a:lnTo>
                <a:lnTo>
                  <a:pt x="180975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1669" y="1557019"/>
            <a:ext cx="0" cy="901700"/>
          </a:xfrm>
          <a:custGeom>
            <a:avLst/>
            <a:gdLst/>
            <a:ahLst/>
            <a:cxnLst/>
            <a:rect l="l" t="t" r="r" b="b"/>
            <a:pathLst>
              <a:path h="901700">
                <a:moveTo>
                  <a:pt x="0" y="0"/>
                </a:moveTo>
                <a:lnTo>
                  <a:pt x="0" y="901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19819" y="1550669"/>
            <a:ext cx="12700" cy="910590"/>
          </a:xfrm>
          <a:custGeom>
            <a:avLst/>
            <a:gdLst/>
            <a:ahLst/>
            <a:cxnLst/>
            <a:rect l="l" t="t" r="r" b="b"/>
            <a:pathLst>
              <a:path w="12700" h="910589">
                <a:moveTo>
                  <a:pt x="12700" y="0"/>
                </a:moveTo>
                <a:lnTo>
                  <a:pt x="0" y="12700"/>
                </a:lnTo>
                <a:lnTo>
                  <a:pt x="0" y="905509"/>
                </a:lnTo>
                <a:lnTo>
                  <a:pt x="12700" y="910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09130" y="1550669"/>
            <a:ext cx="1723389" cy="12700"/>
          </a:xfrm>
          <a:custGeom>
            <a:avLst/>
            <a:gdLst/>
            <a:ahLst/>
            <a:cxnLst/>
            <a:rect l="l" t="t" r="r" b="b"/>
            <a:pathLst>
              <a:path w="1723390" h="12700">
                <a:moveTo>
                  <a:pt x="1723390" y="0"/>
                </a:moveTo>
                <a:lnTo>
                  <a:pt x="0" y="0"/>
                </a:lnTo>
                <a:lnTo>
                  <a:pt x="5079" y="12700"/>
                </a:lnTo>
                <a:lnTo>
                  <a:pt x="171069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245872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  <a:lnTo>
                  <a:pt x="6350" y="518159"/>
                </a:lnTo>
                <a:lnTo>
                  <a:pt x="635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6729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24587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76729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92170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6729" y="24587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92170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01920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92170" y="24587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01920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11669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01920" y="24587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11669" y="24587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9819" y="2456179"/>
            <a:ext cx="12700" cy="525780"/>
          </a:xfrm>
          <a:custGeom>
            <a:avLst/>
            <a:gdLst/>
            <a:ahLst/>
            <a:cxnLst/>
            <a:rect l="l" t="t" r="r" b="b"/>
            <a:pathLst>
              <a:path w="12700" h="525780">
                <a:moveTo>
                  <a:pt x="12700" y="0"/>
                </a:moveTo>
                <a:lnTo>
                  <a:pt x="0" y="5080"/>
                </a:lnTo>
                <a:lnTo>
                  <a:pt x="0" y="520700"/>
                </a:lnTo>
                <a:lnTo>
                  <a:pt x="1270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11669" y="24587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0" y="297942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  <a:lnTo>
                  <a:pt x="6350" y="518159"/>
                </a:lnTo>
                <a:lnTo>
                  <a:pt x="635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6729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29794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76729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92170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76729" y="29794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92170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01920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92170" y="29794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01920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11669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01920" y="29794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11669" y="29794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19819" y="2976879"/>
            <a:ext cx="12700" cy="525780"/>
          </a:xfrm>
          <a:custGeom>
            <a:avLst/>
            <a:gdLst/>
            <a:ahLst/>
            <a:cxnLst/>
            <a:rect l="l" t="t" r="r" b="b"/>
            <a:pathLst>
              <a:path w="12700" h="525779">
                <a:moveTo>
                  <a:pt x="12700" y="0"/>
                </a:moveTo>
                <a:lnTo>
                  <a:pt x="0" y="5080"/>
                </a:lnTo>
                <a:lnTo>
                  <a:pt x="0" y="520700"/>
                </a:lnTo>
                <a:lnTo>
                  <a:pt x="1270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11669" y="29794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0" y="350012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699"/>
                </a:lnTo>
                <a:lnTo>
                  <a:pt x="6350" y="518159"/>
                </a:lnTo>
                <a:lnTo>
                  <a:pt x="635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76729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0" y="35001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76729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92170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76729" y="35001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92170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201920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92170" y="35001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01920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011669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201920" y="35001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11669" y="35001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19819" y="3497579"/>
            <a:ext cx="12700" cy="525780"/>
          </a:xfrm>
          <a:custGeom>
            <a:avLst/>
            <a:gdLst/>
            <a:ahLst/>
            <a:cxnLst/>
            <a:rect l="l" t="t" r="r" b="b"/>
            <a:pathLst>
              <a:path w="12700" h="525779">
                <a:moveTo>
                  <a:pt x="12700" y="0"/>
                </a:moveTo>
                <a:lnTo>
                  <a:pt x="0" y="5080"/>
                </a:lnTo>
                <a:lnTo>
                  <a:pt x="0" y="520700"/>
                </a:lnTo>
                <a:lnTo>
                  <a:pt x="1270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11669" y="35001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402082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699"/>
                </a:lnTo>
                <a:lnTo>
                  <a:pt x="6350" y="518159"/>
                </a:lnTo>
                <a:lnTo>
                  <a:pt x="635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76729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40208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76729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92170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76729" y="40208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92170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01920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392170" y="40208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01920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011669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01920" y="40208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11669" y="40208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19819" y="4018279"/>
            <a:ext cx="12700" cy="525780"/>
          </a:xfrm>
          <a:custGeom>
            <a:avLst/>
            <a:gdLst/>
            <a:ahLst/>
            <a:cxnLst/>
            <a:rect l="l" t="t" r="r" b="b"/>
            <a:pathLst>
              <a:path w="12700" h="525779">
                <a:moveTo>
                  <a:pt x="12700" y="0"/>
                </a:moveTo>
                <a:lnTo>
                  <a:pt x="0" y="5080"/>
                </a:lnTo>
                <a:lnTo>
                  <a:pt x="0" y="520700"/>
                </a:lnTo>
                <a:lnTo>
                  <a:pt x="1270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011669" y="40208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0" y="454152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699"/>
                </a:lnTo>
                <a:lnTo>
                  <a:pt x="6350" y="518159"/>
                </a:lnTo>
                <a:lnTo>
                  <a:pt x="635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76729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0" y="45415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76729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392170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76729" y="45415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92170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01920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92170" y="45415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01920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11669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01920" y="45415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11669" y="454152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69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729344" y="5062220"/>
            <a:ext cx="3175" cy="1270"/>
          </a:xfrm>
          <a:custGeom>
            <a:avLst/>
            <a:gdLst/>
            <a:ahLst/>
            <a:cxnLst/>
            <a:rect l="l" t="t" r="r" b="b"/>
            <a:pathLst>
              <a:path w="3175" h="1270">
                <a:moveTo>
                  <a:pt x="0" y="1269"/>
                </a:moveTo>
                <a:lnTo>
                  <a:pt x="3175" y="1269"/>
                </a:lnTo>
                <a:lnTo>
                  <a:pt x="3175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22994" y="5059679"/>
            <a:ext cx="9525" cy="2540"/>
          </a:xfrm>
          <a:custGeom>
            <a:avLst/>
            <a:gdLst/>
            <a:ahLst/>
            <a:cxnLst/>
            <a:rect l="l" t="t" r="r" b="b"/>
            <a:pathLst>
              <a:path w="9525" h="2539">
                <a:moveTo>
                  <a:pt x="0" y="2540"/>
                </a:moveTo>
                <a:lnTo>
                  <a:pt x="9525" y="2540"/>
                </a:lnTo>
                <a:lnTo>
                  <a:pt x="9525" y="0"/>
                </a:lnTo>
                <a:lnTo>
                  <a:pt x="0" y="0"/>
                </a:lnTo>
                <a:lnTo>
                  <a:pt x="0" y="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719819" y="4544059"/>
            <a:ext cx="12700" cy="515620"/>
          </a:xfrm>
          <a:custGeom>
            <a:avLst/>
            <a:gdLst/>
            <a:ahLst/>
            <a:cxnLst/>
            <a:rect l="l" t="t" r="r" b="b"/>
            <a:pathLst>
              <a:path w="12700" h="515620">
                <a:moveTo>
                  <a:pt x="0" y="515620"/>
                </a:moveTo>
                <a:lnTo>
                  <a:pt x="12700" y="515620"/>
                </a:lnTo>
                <a:lnTo>
                  <a:pt x="12700" y="0"/>
                </a:lnTo>
                <a:lnTo>
                  <a:pt x="0" y="0"/>
                </a:lnTo>
                <a:lnTo>
                  <a:pt x="0" y="515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26169" y="4538979"/>
            <a:ext cx="6350" cy="5080"/>
          </a:xfrm>
          <a:custGeom>
            <a:avLst/>
            <a:gdLst/>
            <a:ahLst/>
            <a:cxnLst/>
            <a:rect l="l" t="t" r="r" b="b"/>
            <a:pathLst>
              <a:path w="6350" h="5079">
                <a:moveTo>
                  <a:pt x="0" y="5080"/>
                </a:moveTo>
                <a:lnTo>
                  <a:pt x="6349" y="5080"/>
                </a:lnTo>
                <a:lnTo>
                  <a:pt x="6349" y="0"/>
                </a:lnTo>
                <a:lnTo>
                  <a:pt x="0" y="0"/>
                </a:lnTo>
                <a:lnTo>
                  <a:pt x="0" y="50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011669" y="45415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0" y="5062220"/>
            <a:ext cx="6350" cy="519430"/>
          </a:xfrm>
          <a:custGeom>
            <a:avLst/>
            <a:gdLst/>
            <a:ahLst/>
            <a:cxnLst/>
            <a:rect l="l" t="t" r="r" b="b"/>
            <a:pathLst>
              <a:path w="6350" h="519429">
                <a:moveTo>
                  <a:pt x="0" y="0"/>
                </a:moveTo>
                <a:lnTo>
                  <a:pt x="0" y="519429"/>
                </a:lnTo>
                <a:lnTo>
                  <a:pt x="6350" y="516889"/>
                </a:lnTo>
                <a:lnTo>
                  <a:pt x="6350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76729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0" y="506222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76729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92170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76729" y="506222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92170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01920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92170" y="50622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201920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11669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01920" y="506222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011669" y="5062220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0"/>
                </a:moveTo>
                <a:lnTo>
                  <a:pt x="0" y="519429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19819" y="5059679"/>
            <a:ext cx="12700" cy="524510"/>
          </a:xfrm>
          <a:custGeom>
            <a:avLst/>
            <a:gdLst/>
            <a:ahLst/>
            <a:cxnLst/>
            <a:rect l="l" t="t" r="r" b="b"/>
            <a:pathLst>
              <a:path w="12700" h="524510">
                <a:moveTo>
                  <a:pt x="12700" y="0"/>
                </a:moveTo>
                <a:lnTo>
                  <a:pt x="6350" y="2540"/>
                </a:lnTo>
                <a:lnTo>
                  <a:pt x="0" y="3810"/>
                </a:lnTo>
                <a:lnTo>
                  <a:pt x="0" y="519430"/>
                </a:lnTo>
                <a:lnTo>
                  <a:pt x="12700" y="524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011669" y="506222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0" y="5581650"/>
            <a:ext cx="6350" cy="520700"/>
          </a:xfrm>
          <a:custGeom>
            <a:avLst/>
            <a:gdLst/>
            <a:ahLst/>
            <a:cxnLst/>
            <a:rect l="l" t="t" r="r" b="b"/>
            <a:pathLst>
              <a:path w="6350" h="520700">
                <a:moveTo>
                  <a:pt x="0" y="0"/>
                </a:moveTo>
                <a:lnTo>
                  <a:pt x="0" y="520700"/>
                </a:lnTo>
                <a:lnTo>
                  <a:pt x="6350" y="514350"/>
                </a:lnTo>
                <a:lnTo>
                  <a:pt x="6350" y="25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0" y="6102350"/>
            <a:ext cx="1778000" cy="6350"/>
          </a:xfrm>
          <a:custGeom>
            <a:avLst/>
            <a:gdLst/>
            <a:ahLst/>
            <a:cxnLst/>
            <a:rect l="l" t="t" r="r" b="b"/>
            <a:pathLst>
              <a:path w="1778000" h="6350">
                <a:moveTo>
                  <a:pt x="0" y="6350"/>
                </a:moveTo>
                <a:lnTo>
                  <a:pt x="1778000" y="6350"/>
                </a:lnTo>
                <a:lnTo>
                  <a:pt x="1778000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75" y="6096000"/>
            <a:ext cx="1772285" cy="6350"/>
          </a:xfrm>
          <a:custGeom>
            <a:avLst/>
            <a:gdLst/>
            <a:ahLst/>
            <a:cxnLst/>
            <a:rect l="l" t="t" r="r" b="b"/>
            <a:pathLst>
              <a:path w="1772285" h="6350">
                <a:moveTo>
                  <a:pt x="0" y="6350"/>
                </a:moveTo>
                <a:lnTo>
                  <a:pt x="1772284" y="6350"/>
                </a:lnTo>
                <a:lnTo>
                  <a:pt x="1772284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76729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0" y="5581650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3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76729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74189" y="6096000"/>
            <a:ext cx="1620520" cy="12700"/>
          </a:xfrm>
          <a:custGeom>
            <a:avLst/>
            <a:gdLst/>
            <a:ahLst/>
            <a:cxnLst/>
            <a:rect l="l" t="t" r="r" b="b"/>
            <a:pathLst>
              <a:path w="1620520" h="12700">
                <a:moveTo>
                  <a:pt x="1615439" y="0"/>
                </a:moveTo>
                <a:lnTo>
                  <a:pt x="5080" y="0"/>
                </a:lnTo>
                <a:lnTo>
                  <a:pt x="0" y="12700"/>
                </a:lnTo>
                <a:lnTo>
                  <a:pt x="162052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392170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76729" y="558165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4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392170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89629" y="6096000"/>
            <a:ext cx="1814830" cy="12700"/>
          </a:xfrm>
          <a:custGeom>
            <a:avLst/>
            <a:gdLst/>
            <a:ahLst/>
            <a:cxnLst/>
            <a:rect l="l" t="t" r="r" b="b"/>
            <a:pathLst>
              <a:path w="1814829" h="12700">
                <a:moveTo>
                  <a:pt x="1809750" y="0"/>
                </a:moveTo>
                <a:lnTo>
                  <a:pt x="5080" y="0"/>
                </a:lnTo>
                <a:lnTo>
                  <a:pt x="0" y="12700"/>
                </a:lnTo>
                <a:lnTo>
                  <a:pt x="181483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201920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92170" y="558165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201920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199379" y="6096000"/>
            <a:ext cx="1814830" cy="12700"/>
          </a:xfrm>
          <a:custGeom>
            <a:avLst/>
            <a:gdLst/>
            <a:ahLst/>
            <a:cxnLst/>
            <a:rect l="l" t="t" r="r" b="b"/>
            <a:pathLst>
              <a:path w="1814829" h="12700">
                <a:moveTo>
                  <a:pt x="1809750" y="0"/>
                </a:moveTo>
                <a:lnTo>
                  <a:pt x="5080" y="0"/>
                </a:lnTo>
                <a:lnTo>
                  <a:pt x="0" y="12700"/>
                </a:lnTo>
                <a:lnTo>
                  <a:pt x="1814829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011669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201920" y="558165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0" y="0"/>
                </a:moveTo>
                <a:lnTo>
                  <a:pt x="180975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11669" y="5581650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0"/>
                </a:moveTo>
                <a:lnTo>
                  <a:pt x="0" y="5207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009130" y="6096000"/>
            <a:ext cx="1723389" cy="12700"/>
          </a:xfrm>
          <a:custGeom>
            <a:avLst/>
            <a:gdLst/>
            <a:ahLst/>
            <a:cxnLst/>
            <a:rect l="l" t="t" r="r" b="b"/>
            <a:pathLst>
              <a:path w="1723390" h="12700">
                <a:moveTo>
                  <a:pt x="1710690" y="0"/>
                </a:moveTo>
                <a:lnTo>
                  <a:pt x="5079" y="0"/>
                </a:lnTo>
                <a:lnTo>
                  <a:pt x="0" y="12700"/>
                </a:lnTo>
                <a:lnTo>
                  <a:pt x="172339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719819" y="5579109"/>
            <a:ext cx="12700" cy="529590"/>
          </a:xfrm>
          <a:custGeom>
            <a:avLst/>
            <a:gdLst/>
            <a:ahLst/>
            <a:cxnLst/>
            <a:rect l="l" t="t" r="r" b="b"/>
            <a:pathLst>
              <a:path w="12700" h="529589">
                <a:moveTo>
                  <a:pt x="12700" y="0"/>
                </a:moveTo>
                <a:lnTo>
                  <a:pt x="0" y="5079"/>
                </a:lnTo>
                <a:lnTo>
                  <a:pt x="0" y="516889"/>
                </a:lnTo>
                <a:lnTo>
                  <a:pt x="12700" y="529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011669" y="558165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252C337-683C-45F2-9B5E-012477517F29}"/>
                  </a:ext>
                </a:extLst>
              </p14:cNvPr>
              <p14:cNvContentPartPr/>
              <p14:nvPr/>
            </p14:nvContentPartPr>
            <p14:xfrm>
              <a:off x="338040" y="6024960"/>
              <a:ext cx="38520" cy="6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252C337-683C-45F2-9B5E-012477517F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680" y="6015600"/>
                <a:ext cx="57240" cy="2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57019"/>
            <a:ext cx="9144000" cy="1079500"/>
          </a:xfrm>
          <a:custGeom>
            <a:avLst/>
            <a:gdLst/>
            <a:ahLst/>
            <a:cxnLst/>
            <a:rect l="l" t="t" r="r" b="b"/>
            <a:pathLst>
              <a:path w="9144000" h="1079500">
                <a:moveTo>
                  <a:pt x="9144000" y="0"/>
                </a:moveTo>
                <a:lnTo>
                  <a:pt x="0" y="0"/>
                </a:lnTo>
                <a:lnTo>
                  <a:pt x="0" y="1079500"/>
                </a:lnTo>
                <a:lnTo>
                  <a:pt x="9144000" y="1079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2010" y="2063750"/>
            <a:ext cx="4486910" cy="11430"/>
          </a:xfrm>
          <a:custGeom>
            <a:avLst/>
            <a:gdLst/>
            <a:ahLst/>
            <a:cxnLst/>
            <a:rect l="l" t="t" r="r" b="b"/>
            <a:pathLst>
              <a:path w="4486910" h="11430">
                <a:moveTo>
                  <a:pt x="4486910" y="0"/>
                </a:moveTo>
                <a:lnTo>
                  <a:pt x="0" y="0"/>
                </a:lnTo>
                <a:lnTo>
                  <a:pt x="0" y="11429"/>
                </a:lnTo>
                <a:lnTo>
                  <a:pt x="4486910" y="11429"/>
                </a:lnTo>
                <a:lnTo>
                  <a:pt x="4486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0869" y="1891029"/>
            <a:ext cx="4773295" cy="743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7050" spc="-1987" baseline="-6501" dirty="0">
                <a:latin typeface="Lucida Sans Unicode"/>
                <a:cs typeface="Lucida Sans Unicode"/>
              </a:rPr>
              <a:t>√</a:t>
            </a:r>
            <a:r>
              <a:rPr sz="3600" spc="-1325" dirty="0">
                <a:latin typeface="Lucida Sans Unicode"/>
                <a:cs typeface="Lucida Sans Unicode"/>
              </a:rPr>
              <a:t>(</a:t>
            </a:r>
            <a:r>
              <a:rPr sz="3600" spc="-805" dirty="0">
                <a:latin typeface="Lucida Sans Unicode"/>
                <a:cs typeface="Lucida Sans Unicode"/>
              </a:rPr>
              <a:t> </a:t>
            </a:r>
            <a:r>
              <a:rPr sz="2900" spc="160" dirty="0">
                <a:latin typeface="Times New Roman"/>
                <a:cs typeface="Times New Roman"/>
              </a:rPr>
              <a:t>6</a:t>
            </a:r>
            <a:r>
              <a:rPr sz="2900" spc="160" dirty="0">
                <a:latin typeface="Lucida Sans Unicode"/>
                <a:cs typeface="Lucida Sans Unicode"/>
              </a:rPr>
              <a:t>(</a:t>
            </a:r>
            <a:r>
              <a:rPr sz="2900" spc="-434" dirty="0">
                <a:latin typeface="Lucida Sans Unicode"/>
                <a:cs typeface="Lucida Sans Unicode"/>
              </a:rPr>
              <a:t> </a:t>
            </a:r>
            <a:r>
              <a:rPr sz="2900" spc="110" dirty="0">
                <a:latin typeface="Times New Roman"/>
                <a:cs typeface="Times New Roman"/>
              </a:rPr>
              <a:t>230</a:t>
            </a:r>
            <a:r>
              <a:rPr sz="2900" spc="110" dirty="0">
                <a:latin typeface="Lucida Sans Unicode"/>
                <a:cs typeface="Lucida Sans Unicode"/>
              </a:rPr>
              <a:t>)−</a:t>
            </a:r>
            <a:r>
              <a:rPr sz="2900" spc="110" dirty="0">
                <a:latin typeface="Times New Roman"/>
                <a:cs typeface="Times New Roman"/>
              </a:rPr>
              <a:t>32</a:t>
            </a:r>
            <a:r>
              <a:rPr sz="2850" spc="165" baseline="36549" dirty="0">
                <a:latin typeface="Times New Roman"/>
                <a:cs typeface="Times New Roman"/>
              </a:rPr>
              <a:t>2</a:t>
            </a:r>
            <a:r>
              <a:rPr sz="2850" spc="-254" baseline="36549" dirty="0">
                <a:latin typeface="Times New Roman"/>
                <a:cs typeface="Times New Roman"/>
              </a:rPr>
              <a:t> </a:t>
            </a:r>
            <a:r>
              <a:rPr sz="3600" spc="-565" dirty="0">
                <a:latin typeface="Lucida Sans Unicode"/>
                <a:cs typeface="Lucida Sans Unicode"/>
              </a:rPr>
              <a:t>)</a:t>
            </a:r>
            <a:r>
              <a:rPr sz="3600" spc="-795" dirty="0">
                <a:latin typeface="Lucida Sans Unicode"/>
                <a:cs typeface="Lucida Sans Unicode"/>
              </a:rPr>
              <a:t> </a:t>
            </a:r>
            <a:r>
              <a:rPr sz="3600" spc="-185" dirty="0">
                <a:latin typeface="Lucida Sans Unicode"/>
                <a:cs typeface="Lucida Sans Unicode"/>
              </a:rPr>
              <a:t>(</a:t>
            </a:r>
            <a:r>
              <a:rPr sz="2900" spc="-185" dirty="0">
                <a:latin typeface="Times New Roman"/>
                <a:cs typeface="Times New Roman"/>
              </a:rPr>
              <a:t>6</a:t>
            </a:r>
            <a:r>
              <a:rPr sz="2900" spc="-345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Lucida Sans Unicode"/>
                <a:cs typeface="Lucida Sans Unicode"/>
              </a:rPr>
              <a:t>(</a:t>
            </a:r>
            <a:r>
              <a:rPr sz="2900" spc="-630" dirty="0">
                <a:latin typeface="Lucida Sans Unicode"/>
                <a:cs typeface="Lucida Sans Unicode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204</a:t>
            </a:r>
            <a:r>
              <a:rPr sz="2900" spc="-330" dirty="0">
                <a:latin typeface="Times New Roman"/>
                <a:cs typeface="Times New Roman"/>
              </a:rPr>
              <a:t> </a:t>
            </a:r>
            <a:r>
              <a:rPr sz="2900" spc="105" dirty="0">
                <a:latin typeface="Lucida Sans Unicode"/>
                <a:cs typeface="Lucida Sans Unicode"/>
              </a:rPr>
              <a:t>)−</a:t>
            </a:r>
            <a:r>
              <a:rPr sz="2900" spc="105" dirty="0">
                <a:latin typeface="Times New Roman"/>
                <a:cs typeface="Times New Roman"/>
              </a:rPr>
              <a:t>32</a:t>
            </a:r>
            <a:r>
              <a:rPr sz="2850" spc="157" baseline="36549" dirty="0">
                <a:latin typeface="Times New Roman"/>
                <a:cs typeface="Times New Roman"/>
              </a:rPr>
              <a:t>2</a:t>
            </a:r>
            <a:r>
              <a:rPr sz="2850" spc="-254" baseline="36549" dirty="0">
                <a:latin typeface="Times New Roman"/>
                <a:cs typeface="Times New Roman"/>
              </a:rPr>
              <a:t> </a:t>
            </a:r>
            <a:r>
              <a:rPr sz="3600" spc="-565" dirty="0">
                <a:latin typeface="Lucida Sans Unicode"/>
                <a:cs typeface="Lucida Sans Unicode"/>
              </a:rPr>
              <a:t>)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6459" y="2063750"/>
            <a:ext cx="1858010" cy="11430"/>
          </a:xfrm>
          <a:custGeom>
            <a:avLst/>
            <a:gdLst/>
            <a:ahLst/>
            <a:cxnLst/>
            <a:rect l="l" t="t" r="r" b="b"/>
            <a:pathLst>
              <a:path w="1858009" h="11430">
                <a:moveTo>
                  <a:pt x="1858010" y="0"/>
                </a:moveTo>
                <a:lnTo>
                  <a:pt x="0" y="0"/>
                </a:lnTo>
                <a:lnTo>
                  <a:pt x="0" y="11429"/>
                </a:lnTo>
                <a:lnTo>
                  <a:pt x="1858010" y="11429"/>
                </a:lnTo>
                <a:lnTo>
                  <a:pt x="1858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36590" y="1936750"/>
            <a:ext cx="21056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-960" baseline="-2923" dirty="0">
                <a:latin typeface="Lucida Sans Unicode"/>
                <a:cs typeface="Lucida Sans Unicode"/>
              </a:rPr>
              <a:t>√</a:t>
            </a:r>
            <a:r>
              <a:rPr sz="2900" spc="-640" dirty="0">
                <a:latin typeface="Lucida Sans Unicode"/>
                <a:cs typeface="Lucida Sans Unicode"/>
              </a:rPr>
              <a:t>( </a:t>
            </a:r>
            <a:r>
              <a:rPr sz="2900" spc="55" dirty="0">
                <a:latin typeface="Times New Roman"/>
                <a:cs typeface="Times New Roman"/>
              </a:rPr>
              <a:t>356</a:t>
            </a:r>
            <a:r>
              <a:rPr sz="2900" spc="-345" dirty="0">
                <a:latin typeface="Times New Roman"/>
                <a:cs typeface="Times New Roman"/>
              </a:rPr>
              <a:t> </a:t>
            </a:r>
            <a:r>
              <a:rPr sz="2900" spc="135" dirty="0">
                <a:latin typeface="Lucida Sans Unicode"/>
                <a:cs typeface="Lucida Sans Unicode"/>
              </a:rPr>
              <a:t>)(</a:t>
            </a:r>
            <a:r>
              <a:rPr sz="2900" spc="-640" dirty="0">
                <a:latin typeface="Lucida Sans Unicode"/>
                <a:cs typeface="Lucida Sans Unicode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200</a:t>
            </a:r>
            <a:r>
              <a:rPr sz="2900" spc="-345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Lucida Sans Unicode"/>
                <a:cs typeface="Lucida Sans Unicode"/>
              </a:rPr>
              <a:t>)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19" y="619759"/>
            <a:ext cx="9001125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algn="ctr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E4E4FF"/>
                </a:solidFill>
                <a:latin typeface="Arial"/>
                <a:cs typeface="Arial"/>
              </a:rPr>
              <a:t>Calculating Correlation</a:t>
            </a:r>
            <a:r>
              <a:rPr sz="2800" b="1" spc="-30" dirty="0">
                <a:solidFill>
                  <a:srgbClr val="E4E4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E4E4FF"/>
                </a:solidFill>
                <a:latin typeface="Arial"/>
                <a:cs typeface="Arial"/>
              </a:rPr>
              <a:t>Coefficient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1274445" algn="l"/>
                <a:tab pos="5273675" algn="l"/>
                <a:tab pos="7743825" algn="l"/>
              </a:tabLst>
            </a:pPr>
            <a:r>
              <a:rPr sz="4350" i="1" spc="67" baseline="-34482" dirty="0">
                <a:latin typeface="Times New Roman"/>
                <a:cs typeface="Times New Roman"/>
              </a:rPr>
              <a:t>r</a:t>
            </a:r>
            <a:r>
              <a:rPr sz="4350" i="1" spc="-577" baseline="-34482" dirty="0">
                <a:latin typeface="Times New Roman"/>
                <a:cs typeface="Times New Roman"/>
              </a:rPr>
              <a:t> </a:t>
            </a:r>
            <a:r>
              <a:rPr sz="4350" spc="509" baseline="-34482" dirty="0">
                <a:latin typeface="Lucida Sans Unicode"/>
                <a:cs typeface="Lucida Sans Unicode"/>
              </a:rPr>
              <a:t>=</a:t>
            </a:r>
            <a:r>
              <a:rPr sz="2900" u="heavy" spc="34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	</a:t>
            </a:r>
            <a:r>
              <a:rPr sz="2900" u="heavy" spc="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(</a:t>
            </a:r>
            <a:r>
              <a:rPr sz="2900" u="heavy" spc="-6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900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</a:t>
            </a:r>
            <a:r>
              <a:rPr sz="2900" u="heavy" spc="-3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u="heavy" spc="1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)(</a:t>
            </a:r>
            <a:r>
              <a:rPr sz="2900" u="heavy" spc="-62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9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129</a:t>
            </a:r>
            <a:r>
              <a:rPr sz="2900" u="heavy" spc="-3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u="heavy" spc="7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)−(</a:t>
            </a:r>
            <a:r>
              <a:rPr sz="2900" u="heavy" spc="-6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900" u="heavy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32</a:t>
            </a:r>
            <a:r>
              <a:rPr sz="2900" u="heavy" spc="1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)(</a:t>
            </a:r>
            <a:r>
              <a:rPr sz="2900" u="heavy" spc="-6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900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32</a:t>
            </a:r>
            <a:r>
              <a:rPr sz="2900" u="heavy" spc="-3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900" u="heavy" spc="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)	</a:t>
            </a:r>
            <a:r>
              <a:rPr sz="4350" spc="150" baseline="-34482" dirty="0">
                <a:latin typeface="Lucida Sans Unicode"/>
                <a:cs typeface="Lucida Sans Unicode"/>
              </a:rPr>
              <a:t>=</a:t>
            </a:r>
            <a:r>
              <a:rPr sz="4350" u="heavy" spc="150" baseline="-38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774</a:t>
            </a:r>
            <a:r>
              <a:rPr sz="4350" u="heavy" spc="150" baseline="-383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−</a:t>
            </a:r>
            <a:r>
              <a:rPr sz="4350" u="heavy" spc="150" baseline="-38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1024	</a:t>
            </a:r>
            <a:r>
              <a:rPr sz="4350" spc="67" baseline="-34482" dirty="0">
                <a:latin typeface="Lucida Sans Unicode"/>
                <a:cs typeface="Lucida Sans Unicode"/>
              </a:rPr>
              <a:t>=−</a:t>
            </a:r>
            <a:r>
              <a:rPr sz="4350" spc="67" baseline="-34482" dirty="0">
                <a:latin typeface="Times New Roman"/>
                <a:cs typeface="Times New Roman"/>
              </a:rPr>
              <a:t>.</a:t>
            </a:r>
            <a:r>
              <a:rPr sz="4350" spc="-569" baseline="-34482" dirty="0">
                <a:latin typeface="Times New Roman"/>
                <a:cs typeface="Times New Roman"/>
              </a:rPr>
              <a:t> </a:t>
            </a:r>
            <a:r>
              <a:rPr sz="4350" spc="89" baseline="-34482" dirty="0">
                <a:latin typeface="Times New Roman"/>
                <a:cs typeface="Times New Roman"/>
              </a:rPr>
              <a:t>94</a:t>
            </a:r>
            <a:endParaRPr sz="4350" baseline="-3448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119" y="3463290"/>
            <a:ext cx="5084445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= -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0.94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Indirect strong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correlation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e</a:t>
            </a:r>
            <a:r>
              <a:rPr spc="-295" dirty="0"/>
              <a:t>x</a:t>
            </a:r>
            <a:r>
              <a:rPr spc="-114" dirty="0"/>
              <a:t>e</a:t>
            </a:r>
            <a:r>
              <a:rPr spc="105" dirty="0"/>
              <a:t>r</a:t>
            </a:r>
            <a:r>
              <a:rPr spc="70" dirty="0"/>
              <a:t>c</a:t>
            </a:r>
            <a:r>
              <a:rPr spc="155" dirty="0"/>
              <a:t>i</a:t>
            </a:r>
            <a:r>
              <a:rPr spc="-140" dirty="0"/>
              <a:t>s</a:t>
            </a:r>
            <a:r>
              <a:rPr spc="-114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980439"/>
            <a:ext cx="9144000" cy="587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050" y="4436109"/>
            <a:ext cx="2266950" cy="2037080"/>
          </a:xfrm>
          <a:custGeom>
            <a:avLst/>
            <a:gdLst/>
            <a:ahLst/>
            <a:cxnLst/>
            <a:rect l="l" t="t" r="r" b="b"/>
            <a:pathLst>
              <a:path w="2266950" h="2037079">
                <a:moveTo>
                  <a:pt x="0" y="0"/>
                </a:moveTo>
                <a:lnTo>
                  <a:pt x="2266950" y="0"/>
                </a:lnTo>
                <a:lnTo>
                  <a:pt x="2266950" y="2037079"/>
                </a:lnTo>
                <a:lnTo>
                  <a:pt x="0" y="2037079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452870"/>
            <a:ext cx="9144000" cy="367030"/>
          </a:xfrm>
          <a:custGeom>
            <a:avLst/>
            <a:gdLst/>
            <a:ahLst/>
            <a:cxnLst/>
            <a:rect l="l" t="t" r="r" b="b"/>
            <a:pathLst>
              <a:path w="9144000" h="367029">
                <a:moveTo>
                  <a:pt x="0" y="0"/>
                </a:moveTo>
                <a:lnTo>
                  <a:pt x="9144000" y="0"/>
                </a:lnTo>
                <a:lnTo>
                  <a:pt x="9144000" y="367029"/>
                </a:lnTo>
                <a:lnTo>
                  <a:pt x="0" y="367029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9780" y="2778760"/>
            <a:ext cx="3657600" cy="3794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6000" y="1371600"/>
            <a:ext cx="2338070" cy="1069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0" y="2818129"/>
            <a:ext cx="1747520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789E4E-8DE3-470B-9F88-6232D453C15A}"/>
                  </a:ext>
                </a:extLst>
              </p14:cNvPr>
              <p14:cNvContentPartPr/>
              <p14:nvPr/>
            </p14:nvContentPartPr>
            <p14:xfrm>
              <a:off x="4014720" y="5801760"/>
              <a:ext cx="5760" cy="1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789E4E-8DE3-470B-9F88-6232D453C1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5360" y="5792400"/>
                <a:ext cx="24480" cy="3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039" y="1615440"/>
            <a:ext cx="150495" cy="121920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93239" y="1633220"/>
            <a:ext cx="4116070" cy="122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02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Rectangular coordinate 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quantitative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6039" y="2979420"/>
            <a:ext cx="150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6039" y="4004309"/>
            <a:ext cx="150495" cy="121920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80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3239" y="2829560"/>
            <a:ext cx="6747509" cy="241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One variable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called independent (X) and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second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called dependent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(Y)</a:t>
            </a:r>
            <a:endParaRPr sz="2800">
              <a:latin typeface="Arial"/>
              <a:cs typeface="Arial"/>
            </a:endParaRPr>
          </a:p>
          <a:p>
            <a:pPr marL="12700" marR="3483610">
              <a:lnSpc>
                <a:spcPts val="4710"/>
              </a:lnSpc>
              <a:spcBef>
                <a:spcPts val="37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joined  No frequency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67889" y="726440"/>
            <a:ext cx="4945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195" dirty="0">
                <a:solidFill>
                  <a:srgbClr val="B9FDE0"/>
                </a:solidFill>
                <a:latin typeface="Lucida Sans"/>
                <a:cs typeface="Lucida Sans"/>
              </a:rPr>
              <a:t>Scatter</a:t>
            </a:r>
            <a:r>
              <a:rPr sz="4800" b="0" spc="-70" dirty="0">
                <a:solidFill>
                  <a:srgbClr val="B9FDE0"/>
                </a:solidFill>
                <a:latin typeface="Lucida Sans"/>
                <a:cs typeface="Lucida Sans"/>
              </a:rPr>
              <a:t> </a:t>
            </a:r>
            <a:r>
              <a:rPr sz="4800" b="0" spc="105" dirty="0">
                <a:solidFill>
                  <a:srgbClr val="B9FDE0"/>
                </a:solidFill>
                <a:latin typeface="Lucida Sans"/>
                <a:cs typeface="Lucida Sans"/>
              </a:rPr>
              <a:t>diagram</a:t>
            </a:r>
            <a:endParaRPr sz="48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6959" y="4580890"/>
            <a:ext cx="2590800" cy="1883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043F35-CBB5-476D-9850-D9BFDB68DABF}"/>
                  </a:ext>
                </a:extLst>
              </p14:cNvPr>
              <p14:cNvContentPartPr/>
              <p14:nvPr/>
            </p14:nvContentPartPr>
            <p14:xfrm>
              <a:off x="6268680" y="5004000"/>
              <a:ext cx="2383200" cy="116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043F35-CBB5-476D-9850-D9BFDB68DA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9320" y="4994640"/>
                <a:ext cx="2401920" cy="118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4059" y="5576570"/>
            <a:ext cx="79768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6435" marR="5080" indent="-321437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CCFF99"/>
                </a:solidFill>
                <a:latin typeface="Lucida Sans"/>
                <a:cs typeface="Lucida Sans"/>
              </a:rPr>
              <a:t>Scatter </a:t>
            </a:r>
            <a:r>
              <a:rPr sz="2800" spc="65" dirty="0">
                <a:solidFill>
                  <a:srgbClr val="CCFF99"/>
                </a:solidFill>
                <a:latin typeface="Lucida Sans"/>
                <a:cs typeface="Lucida Sans"/>
              </a:rPr>
              <a:t>diagram </a:t>
            </a:r>
            <a:r>
              <a:rPr sz="2800" spc="-30" dirty="0">
                <a:solidFill>
                  <a:srgbClr val="CCFF99"/>
                </a:solidFill>
                <a:latin typeface="Lucida Sans"/>
                <a:cs typeface="Lucida Sans"/>
              </a:rPr>
              <a:t>of </a:t>
            </a:r>
            <a:r>
              <a:rPr sz="2800" spc="55" dirty="0">
                <a:solidFill>
                  <a:srgbClr val="CCFF99"/>
                </a:solidFill>
                <a:latin typeface="Lucida Sans"/>
                <a:cs typeface="Lucida Sans"/>
              </a:rPr>
              <a:t>weight </a:t>
            </a:r>
            <a:r>
              <a:rPr sz="2800" spc="70" dirty="0">
                <a:solidFill>
                  <a:srgbClr val="CCFF99"/>
                </a:solidFill>
                <a:latin typeface="Lucida Sans"/>
                <a:cs typeface="Lucida Sans"/>
              </a:rPr>
              <a:t>and </a:t>
            </a:r>
            <a:r>
              <a:rPr sz="2800" spc="35" dirty="0">
                <a:solidFill>
                  <a:srgbClr val="CCFF99"/>
                </a:solidFill>
                <a:latin typeface="Lucida Sans"/>
                <a:cs typeface="Lucida Sans"/>
              </a:rPr>
              <a:t>systolic</a:t>
            </a:r>
            <a:r>
              <a:rPr sz="2800" spc="-310" dirty="0">
                <a:solidFill>
                  <a:srgbClr val="CCFF99"/>
                </a:solidFill>
                <a:latin typeface="Lucida Sans"/>
                <a:cs typeface="Lucida Sans"/>
              </a:rPr>
              <a:t> </a:t>
            </a:r>
            <a:r>
              <a:rPr sz="2800" spc="-5" dirty="0">
                <a:solidFill>
                  <a:srgbClr val="CCFF99"/>
                </a:solidFill>
                <a:latin typeface="Lucida Sans"/>
                <a:cs typeface="Lucida Sans"/>
              </a:rPr>
              <a:t>blood  </a:t>
            </a:r>
            <a:r>
              <a:rPr sz="2800" spc="30" dirty="0">
                <a:solidFill>
                  <a:srgbClr val="CCFF99"/>
                </a:solidFill>
                <a:latin typeface="Lucida Sans"/>
                <a:cs typeface="Lucida Sans"/>
              </a:rPr>
              <a:t>pressure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893810" cy="5383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9189" y="6036309"/>
            <a:ext cx="591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CCFF99"/>
                </a:solidFill>
                <a:latin typeface="Arial"/>
                <a:cs typeface="Arial"/>
              </a:rPr>
              <a:t>Scatter </a:t>
            </a:r>
            <a:r>
              <a:rPr sz="1800" b="1" spc="-5" dirty="0">
                <a:solidFill>
                  <a:srgbClr val="CCFF99"/>
                </a:solidFill>
                <a:latin typeface="Arial"/>
                <a:cs typeface="Arial"/>
              </a:rPr>
              <a:t>diagram of weight and systolic </a:t>
            </a:r>
            <a:r>
              <a:rPr sz="1800" b="1" dirty="0">
                <a:solidFill>
                  <a:srgbClr val="CCFF99"/>
                </a:solidFill>
                <a:latin typeface="Arial"/>
                <a:cs typeface="Arial"/>
              </a:rPr>
              <a:t>blood</a:t>
            </a:r>
            <a:r>
              <a:rPr sz="1800" b="1" spc="25" dirty="0">
                <a:solidFill>
                  <a:srgbClr val="CCFF9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CCFF99"/>
                </a:solidFill>
                <a:latin typeface="Arial"/>
                <a:cs typeface="Arial"/>
              </a:rPr>
              <a:t>pressure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2A4A4D-2577-412D-B45D-FA51CCE7C388}"/>
                  </a:ext>
                </a:extLst>
              </p14:cNvPr>
              <p14:cNvContentPartPr/>
              <p14:nvPr/>
            </p14:nvContentPartPr>
            <p14:xfrm>
              <a:off x="3344760" y="2912040"/>
              <a:ext cx="2043000" cy="210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2A4A4D-2577-412D-B45D-FA51CCE7C3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5400" y="2902680"/>
                <a:ext cx="2061720" cy="211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58800"/>
            <a:ext cx="2562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Arial"/>
                <a:cs typeface="Arial"/>
              </a:rPr>
              <a:t>Scatter</a:t>
            </a:r>
            <a:r>
              <a:rPr sz="3600" b="0" spc="-60" dirty="0">
                <a:latin typeface="Arial"/>
                <a:cs typeface="Arial"/>
              </a:rPr>
              <a:t> </a:t>
            </a:r>
            <a:r>
              <a:rPr sz="3600" b="0" spc="-5" dirty="0">
                <a:latin typeface="Arial"/>
                <a:cs typeface="Arial"/>
              </a:rPr>
              <a:t>plots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7840" y="1634490"/>
            <a:ext cx="7758430" cy="242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43180" indent="-3429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CC00"/>
                </a:solidFill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FFCC00"/>
                </a:solidFill>
                <a:latin typeface="Arial"/>
                <a:cs typeface="Arial"/>
              </a:rPr>
              <a:t>pattern of data </a:t>
            </a:r>
            <a:r>
              <a:rPr sz="2800" b="1" dirty="0">
                <a:solidFill>
                  <a:srgbClr val="FFCC00"/>
                </a:solidFill>
                <a:latin typeface="Arial"/>
                <a:cs typeface="Arial"/>
              </a:rPr>
              <a:t>is </a:t>
            </a:r>
            <a:r>
              <a:rPr sz="2800" b="1" spc="-5" dirty="0">
                <a:solidFill>
                  <a:srgbClr val="FFCC00"/>
                </a:solidFill>
                <a:latin typeface="Arial"/>
                <a:cs typeface="Arial"/>
              </a:rPr>
              <a:t>indicative of the type of  relationship between your two</a:t>
            </a:r>
            <a:r>
              <a:rPr sz="2800" b="1" spc="-55" dirty="0">
                <a:solidFill>
                  <a:srgbClr val="FFCC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CC00"/>
                </a:solidFill>
                <a:latin typeface="Arial"/>
                <a:cs typeface="Arial"/>
              </a:rPr>
              <a:t>variables:</a:t>
            </a:r>
            <a:endParaRPr sz="28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720"/>
              </a:spcBef>
              <a:buClr>
                <a:srgbClr val="FFCC00"/>
              </a:buClr>
              <a:buSzPct val="69642"/>
              <a:buFont typeface="Lucida Sans Unicode"/>
              <a:buChar char="➢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positive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endParaRPr sz="28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700"/>
              </a:spcBef>
              <a:buClr>
                <a:srgbClr val="FFCC00"/>
              </a:buClr>
              <a:buSzPct val="69642"/>
              <a:buFont typeface="Lucida Sans Unicode"/>
              <a:buChar char="➢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endParaRPr sz="2800">
              <a:latin typeface="Arial"/>
              <a:cs typeface="Arial"/>
            </a:endParaRPr>
          </a:p>
          <a:p>
            <a:pPr marL="393700" indent="-342900">
              <a:lnSpc>
                <a:spcPct val="100000"/>
              </a:lnSpc>
              <a:spcBef>
                <a:spcPts val="710"/>
              </a:spcBef>
              <a:buClr>
                <a:srgbClr val="FFCC00"/>
              </a:buClr>
              <a:buSzPct val="69642"/>
              <a:buFont typeface="Lucida Sans Unicode"/>
              <a:buChar char="➢"/>
              <a:tabLst>
                <a:tab pos="393065" algn="l"/>
                <a:tab pos="393700" algn="l"/>
              </a:tabLst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relationship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4989" y="497840"/>
            <a:ext cx="54806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latin typeface="Arial"/>
                <a:cs typeface="Arial"/>
              </a:rPr>
              <a:t>Positive</a:t>
            </a:r>
            <a:r>
              <a:rPr sz="4400" spc="-7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relationship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6330" y="1329689"/>
            <a:ext cx="6912609" cy="5223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558800"/>
            <a:ext cx="4646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Negative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relationship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1200" y="2743200"/>
            <a:ext cx="0" cy="2971800"/>
          </a:xfrm>
          <a:custGeom>
            <a:avLst/>
            <a:gdLst/>
            <a:ahLst/>
            <a:cxnLst/>
            <a:rect l="l" t="t" r="r" b="b"/>
            <a:pathLst>
              <a:path h="2971800">
                <a:moveTo>
                  <a:pt x="0" y="0"/>
                </a:moveTo>
                <a:lnTo>
                  <a:pt x="0" y="297180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5715000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200" y="0"/>
                </a:lnTo>
              </a:path>
            </a:pathLst>
          </a:custGeom>
          <a:ln w="93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329" y="3615690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Reliability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340" y="5977890"/>
            <a:ext cx="1378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Age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3727" y="4338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727" y="3424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8127" y="4110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7727" y="3729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2927" y="4414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6727" y="3805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86327" y="4033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2527" y="4567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8327" y="4948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327" y="3424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7327" y="4795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9727" y="4491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3127" y="4719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4727" y="5329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0327" y="4872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1727" y="4567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6527" y="4491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38927" y="50245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4727" y="5100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19927" y="4872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33727" y="31195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86127" y="3805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95727" y="3805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0127" y="44149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2127" y="41101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5527" y="42625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90927" y="39577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14927" y="4186327"/>
            <a:ext cx="85544" cy="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019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6770" y="558800"/>
            <a:ext cx="241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No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relation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1638300"/>
            <a:ext cx="5952490" cy="476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845</Words>
  <Application>Microsoft Office PowerPoint</Application>
  <PresentationFormat>On-screen Show (4:3)</PresentationFormat>
  <Paragraphs>236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Arial</vt:lpstr>
      <vt:lpstr>Lucida Sans</vt:lpstr>
      <vt:lpstr>Verdana</vt:lpstr>
      <vt:lpstr>Times New Roman</vt:lpstr>
      <vt:lpstr>Lucida Sans Unicode</vt:lpstr>
      <vt:lpstr>Cambria Math</vt:lpstr>
      <vt:lpstr>Office Theme</vt:lpstr>
      <vt:lpstr>Correlation &amp;  Regression</vt:lpstr>
      <vt:lpstr>Correlation</vt:lpstr>
      <vt:lpstr>Scatter diagram</vt:lpstr>
      <vt:lpstr>PowerPoint Presentation</vt:lpstr>
      <vt:lpstr>PowerPoint Presentation</vt:lpstr>
      <vt:lpstr>Scatter plots</vt:lpstr>
      <vt:lpstr>Positive relationship</vt:lpstr>
      <vt:lpstr>Negative relationship</vt:lpstr>
      <vt:lpstr>No 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∑ xy−∑ x ∑ y</vt:lpstr>
      <vt:lpstr>:Example</vt:lpstr>
      <vt:lpstr>PowerPoint Presentation</vt:lpstr>
      <vt:lpstr>PowerPoint Presentation</vt:lpstr>
      <vt:lpstr>√</vt:lpstr>
      <vt:lpstr>EXAMPLE: Relationship between Anxiety and  Test Scores</vt:lpstr>
      <vt:lpstr>PowerPoint Presentation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&amp; Regression</dc:title>
  <dc:creator>Moataza Mahmoud Abdel Wahab</dc:creator>
  <cp:lastModifiedBy>Aritra Sinha</cp:lastModifiedBy>
  <cp:revision>7</cp:revision>
  <dcterms:created xsi:type="dcterms:W3CDTF">2020-04-17T19:02:49Z</dcterms:created>
  <dcterms:modified xsi:type="dcterms:W3CDTF">2020-11-16T04:33:47Z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2017-10-14T00:00:00Z</vt:filetime>
  </property>
  <property fmtid="{D5CDD505-2E9C-101B-9397-08002B2CF9AE}" pid="3" name="Creator">
    <vt:lpwstr>Impress</vt:lpwstr>
  </property>
  <property fmtid="{D5CDD505-2E9C-101B-9397-08002B2CF9AE}" pid="4" name="LastSaved">
    <vt:filetime>2017-10-14T00:00:00Z</vt:filetime>
  </property>
</Properties>
</file>